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0" r:id="rId5"/>
    <p:sldId id="261" r:id="rId6"/>
    <p:sldId id="269" r:id="rId7"/>
    <p:sldId id="262" r:id="rId8"/>
    <p:sldId id="263" r:id="rId9"/>
    <p:sldId id="268" r:id="rId10"/>
    <p:sldId id="264" r:id="rId11"/>
    <p:sldId id="265" r:id="rId12"/>
    <p:sldId id="267" r:id="rId13"/>
    <p:sldId id="266" r:id="rId1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E2FC"/>
    <a:srgbClr val="DEE1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94718" autoAdjust="0"/>
  </p:normalViewPr>
  <p:slideViewPr>
    <p:cSldViewPr>
      <p:cViewPr>
        <p:scale>
          <a:sx n="100" d="100"/>
          <a:sy n="100" d="100"/>
        </p:scale>
        <p:origin x="830" y="-41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A015BCA8-4F01-4D86-9485-5DC1E35EBFDB}" type="datetimeFigureOut">
              <a:rPr lang="en-US"/>
              <a:pPr>
                <a:defRPr/>
              </a:pPr>
              <a:t>5/27/2024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0D67AA3-719D-41D2-92E8-0058ADCE64BB}" type="slidenum">
              <a:rPr lang="en-US" altLang="ro-RO"/>
              <a:pPr>
                <a:defRPr/>
              </a:pPr>
              <a:t>‹#›</a:t>
            </a:fld>
            <a:endParaRPr lang="en-US" altLang="ro-RO"/>
          </a:p>
        </p:txBody>
      </p:sp>
    </p:spTree>
    <p:extLst>
      <p:ext uri="{BB962C8B-B14F-4D97-AF65-F5344CB8AC3E}">
        <p14:creationId xmlns:p14="http://schemas.microsoft.com/office/powerpoint/2010/main" val="164888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228600" y="228600"/>
            <a:ext cx="8724900" cy="809625"/>
          </a:xfrm>
          <a:prstGeom prst="rect">
            <a:avLst/>
          </a:prstGeom>
          <a:noFill/>
          <a:ln w="9525">
            <a:noFill/>
            <a:miter lim="800000"/>
            <a:headEnd/>
            <a:tailEnd/>
          </a:ln>
        </p:spPr>
      </p:pic>
      <p:pic>
        <p:nvPicPr>
          <p:cNvPr id="6" name="Picture 4"/>
          <p:cNvPicPr>
            <a:picLocks noChangeAspect="1" noChangeArrowheads="1"/>
          </p:cNvPicPr>
          <p:nvPr userDrawn="1"/>
        </p:nvPicPr>
        <p:blipFill>
          <a:blip r:embed="rId3" cstate="print"/>
          <a:srcRect/>
          <a:stretch>
            <a:fillRect/>
          </a:stretch>
        </p:blipFill>
        <p:spPr bwMode="auto">
          <a:xfrm>
            <a:off x="60926" y="6118825"/>
            <a:ext cx="1546225" cy="533400"/>
          </a:xfrm>
          <a:prstGeom prst="rect">
            <a:avLst/>
          </a:prstGeom>
          <a:noFill/>
          <a:ln w="9525">
            <a:noFill/>
            <a:miter lim="800000"/>
            <a:headEnd/>
            <a:tailEnd/>
          </a:ln>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52669DE8-5E40-4F59-A536-4E3535E4BD0D}" type="datetimeFigureOut">
              <a:rPr lang="en-US"/>
              <a:pPr>
                <a:defRPr/>
              </a:pPr>
              <a:t>5/27/2024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C681764-BCEA-4297-89EC-E9B9FA6D5FFE}" type="slidenum">
              <a:rPr lang="en-US" altLang="ro-RO"/>
              <a:pPr>
                <a:defRPr/>
              </a:pPr>
              <a:t>‹#›</a:t>
            </a:fld>
            <a:endParaRPr lang="en-US" altLang="ro-RO"/>
          </a:p>
        </p:txBody>
      </p:sp>
      <p:pic>
        <p:nvPicPr>
          <p:cNvPr id="10" name="Picture 9">
            <a:extLst>
              <a:ext uri="{FF2B5EF4-FFF2-40B4-BE49-F238E27FC236}">
                <a16:creationId xmlns:a16="http://schemas.microsoft.com/office/drawing/2014/main" id="{871CAC81-6169-4629-9F80-B677A4FE702D}"/>
              </a:ext>
            </a:extLst>
          </p:cNvPr>
          <p:cNvPicPr>
            <a:picLocks noChangeAspect="1"/>
          </p:cNvPicPr>
          <p:nvPr userDrawn="1"/>
        </p:nvPicPr>
        <p:blipFill>
          <a:blip r:embed="rId4"/>
          <a:stretch>
            <a:fillRect/>
          </a:stretch>
        </p:blipFill>
        <p:spPr>
          <a:xfrm>
            <a:off x="8290525" y="5989251"/>
            <a:ext cx="792549" cy="792549"/>
          </a:xfrm>
          <a:prstGeom prst="rect">
            <a:avLst/>
          </a:prstGeom>
        </p:spPr>
      </p:pic>
    </p:spTree>
  </p:cSld>
  <p:clrMapOvr>
    <a:masterClrMapping/>
  </p:clrMapOvr>
  <p:transition>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1733659-CCDF-4DBB-A007-035A35EBFBAD}" type="datetimeFigureOut">
              <a:rPr lang="en-US"/>
              <a:pPr>
                <a:defRPr/>
              </a:pPr>
              <a:t>5/27/2024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2E8BC2-DD62-47BB-8C21-C4F2D9E1D567}" type="slidenum">
              <a:rPr lang="en-US" altLang="ro-RO"/>
              <a:pPr>
                <a:defRPr/>
              </a:pPr>
              <a:t>‹#›</a:t>
            </a:fld>
            <a:endParaRPr lang="en-US" altLang="ro-RO"/>
          </a:p>
        </p:txBody>
      </p:sp>
    </p:spTree>
  </p:cSld>
  <p:clrMapOvr>
    <a:masterClrMapping/>
  </p:clrMapOvr>
  <p:transition>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A52A60-9143-45D9-9F8D-86CB2F603058}" type="datetimeFigureOut">
              <a:rPr lang="en-US"/>
              <a:pPr>
                <a:defRPr/>
              </a:pPr>
              <a:t>5/27/2024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85364C-50A9-4793-ADA7-A5D0D5526088}" type="slidenum">
              <a:rPr lang="en-US" altLang="ro-RO"/>
              <a:pPr>
                <a:defRPr/>
              </a:pPr>
              <a:t>‹#›</a:t>
            </a:fld>
            <a:endParaRPr lang="en-US" altLang="ro-RO"/>
          </a:p>
        </p:txBody>
      </p:sp>
    </p:spTree>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46128DF-9211-42C1-924C-6ED55F92EB6B}" type="datetimeFigureOut">
              <a:rPr lang="en-US"/>
              <a:pPr>
                <a:defRPr/>
              </a:pPr>
              <a:t>5/27/2024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5EDCD3-1747-44F3-96BA-E6130A3B6926}" type="slidenum">
              <a:rPr lang="en-US" altLang="ro-RO"/>
              <a:pPr>
                <a:defRPr/>
              </a:pPr>
              <a:t>‹#›</a:t>
            </a:fld>
            <a:endParaRPr lang="en-US" altLang="ro-RO"/>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FDF4FB5-DA46-4B59-B072-6321920AEBB2}" type="datetimeFigureOut">
              <a:rPr lang="en-US"/>
              <a:pPr>
                <a:defRPr/>
              </a:pPr>
              <a:t>5/27/2024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5EA4A9-FDDE-4124-B7ED-925DC65F175B}" type="slidenum">
              <a:rPr lang="en-US" altLang="ro-RO"/>
              <a:pPr>
                <a:defRPr/>
              </a:pPr>
              <a:t>‹#›</a:t>
            </a:fld>
            <a:endParaRPr lang="en-US" altLang="ro-RO"/>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5DE5E23-3A4D-4919-B13A-C7C659D9A4C5}" type="datetimeFigureOut">
              <a:rPr lang="en-US"/>
              <a:pPr>
                <a:defRPr/>
              </a:pPr>
              <a:t>5/27/2024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42B2AB8-832B-49F2-B42A-94633B11C65B}" type="slidenum">
              <a:rPr lang="en-US" altLang="ro-RO"/>
              <a:pPr>
                <a:defRPr/>
              </a:pPr>
              <a:t>‹#›</a:t>
            </a:fld>
            <a:endParaRPr lang="en-US" altLang="ro-RO"/>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77D576C-72AA-4F04-A8FA-E6F9A0A78EDE}" type="datetimeFigureOut">
              <a:rPr lang="en-US"/>
              <a:pPr>
                <a:defRPr/>
              </a:pPr>
              <a:t>5/27/2024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FEFF29A-FFB6-4DD6-A464-81F1AA41C051}" type="slidenum">
              <a:rPr lang="en-US" altLang="ro-RO"/>
              <a:pPr>
                <a:defRPr/>
              </a:pPr>
              <a:t>‹#›</a:t>
            </a:fld>
            <a:endParaRPr lang="en-US" altLang="ro-RO"/>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2DF9FB2-5FC9-4031-A63F-55468B896A5A}" type="datetimeFigureOut">
              <a:rPr lang="en-US"/>
              <a:pPr>
                <a:defRPr/>
              </a:pPr>
              <a:t>5/27/2024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564738C-8B56-494D-BC41-2CE5AB556F81}" type="slidenum">
              <a:rPr lang="en-US" altLang="ro-RO"/>
              <a:pPr>
                <a:defRPr/>
              </a:pPr>
              <a:t>‹#›</a:t>
            </a:fld>
            <a:endParaRPr lang="en-US" altLang="ro-RO"/>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8C7836D-3339-4785-8DFE-44A62EE29901}" type="datetimeFigureOut">
              <a:rPr lang="en-US"/>
              <a:pPr>
                <a:defRPr/>
              </a:pPr>
              <a:t>5/27/2024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0808C1A-C322-4EB4-BA9F-19700BBFC068}" type="slidenum">
              <a:rPr lang="en-US" altLang="ro-RO"/>
              <a:pPr>
                <a:defRPr/>
              </a:pPr>
              <a:t>‹#›</a:t>
            </a:fld>
            <a:endParaRPr lang="en-US" altLang="ro-RO"/>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C1DAE1D-11A1-49F4-93EC-7199E98355EC}" type="datetimeFigureOut">
              <a:rPr lang="en-US"/>
              <a:pPr>
                <a:defRPr/>
              </a:pPr>
              <a:t>5/27/2024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8DA1D1E-1E28-4485-AF5B-903820166ABD}" type="slidenum">
              <a:rPr lang="en-US" altLang="ro-RO"/>
              <a:pPr>
                <a:defRPr/>
              </a:pPr>
              <a:t>‹#›</a:t>
            </a:fld>
            <a:endParaRPr lang="en-US" altLang="ro-RO"/>
          </a:p>
        </p:txBody>
      </p:sp>
    </p:spTree>
  </p:cSld>
  <p:clrMapOvr>
    <a:masterClrMapping/>
  </p:clrMapOvr>
  <p:transition>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F0AC4B3-5A3D-46FF-910E-76BD3CA27CF1}" type="datetimeFigureOut">
              <a:rPr lang="en-US"/>
              <a:pPr>
                <a:defRPr/>
              </a:pPr>
              <a:t>5/27/2024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4AFB3B8-2000-45D4-B347-7E71F8489649}" type="slidenum">
              <a:rPr lang="en-US" altLang="ro-RO"/>
              <a:pPr>
                <a:defRPr/>
              </a:pPr>
              <a:t>‹#›</a:t>
            </a:fld>
            <a:endParaRPr lang="en-US" altLang="ro-RO"/>
          </a:p>
        </p:txBody>
      </p:sp>
    </p:spTree>
  </p:cSld>
  <p:clrMapOvr>
    <a:masterClrMapping/>
  </p:clrMapOvr>
  <p:transition>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5E9EFF"/>
            </a:gs>
            <a:gs pos="39999">
              <a:srgbClr val="85C2FF"/>
            </a:gs>
            <a:gs pos="70000">
              <a:srgbClr val="C4D6EB"/>
            </a:gs>
            <a:gs pos="100000">
              <a:srgbClr val="FFEBFA"/>
            </a:gs>
          </a:gsLst>
          <a:lin ang="16200000" scaled="1"/>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7277E9F4-9028-411F-A9B5-35B847CAD700}" type="datetimeFigureOut">
              <a:rPr lang="en-US"/>
              <a:pPr>
                <a:defRPr/>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CA764CC5-BE13-4CD0-A152-5E42E1160D2F}" type="slidenum">
              <a:rPr lang="en-US" altLang="ro-RO"/>
              <a:pPr>
                <a:defRPr/>
              </a:pPr>
              <a:t>‹#›</a:t>
            </a:fld>
            <a:endParaRPr lang="en-US" altLang="ro-RO"/>
          </a:p>
        </p:txBody>
      </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pull dir="ru"/>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1295400"/>
            <a:ext cx="7772400" cy="1470025"/>
          </a:xfrm>
        </p:spPr>
        <p:txBody>
          <a:bodyPr/>
          <a:lstStyle/>
          <a:p>
            <a:r>
              <a:rPr lang="en-US" altLang="en-US" sz="2400" b="1">
                <a:latin typeface="Arial" charset="0"/>
                <a:cs typeface="Arial" charset="0"/>
              </a:rPr>
              <a:t>Proiect 1 – Dispozitive</a:t>
            </a:r>
            <a:r>
              <a:rPr lang="ro-RO" altLang="en-US" sz="2400" b="1">
                <a:latin typeface="Arial" charset="0"/>
                <a:cs typeface="Arial" charset="0"/>
              </a:rPr>
              <a:t> și circuite electronice</a:t>
            </a:r>
            <a:r>
              <a:rPr lang="en-US" altLang="en-US" sz="2400" b="1">
                <a:latin typeface="Arial" charset="0"/>
                <a:cs typeface="Arial" charset="0"/>
              </a:rPr>
              <a:t> (DCE) </a:t>
            </a:r>
          </a:p>
        </p:txBody>
      </p:sp>
      <p:sp>
        <p:nvSpPr>
          <p:cNvPr id="4" name="Title 1"/>
          <p:cNvSpPr txBox="1">
            <a:spLocks/>
          </p:cNvSpPr>
          <p:nvPr/>
        </p:nvSpPr>
        <p:spPr bwMode="auto">
          <a:xfrm>
            <a:off x="4572000" y="5715000"/>
            <a:ext cx="4419600" cy="914400"/>
          </a:xfrm>
          <a:prstGeom prst="rect">
            <a:avLst/>
          </a:prstGeom>
          <a:noFill/>
          <a:ln w="9525">
            <a:noFill/>
            <a:miter lim="800000"/>
            <a:headEnd/>
            <a:tailEnd/>
          </a:ln>
        </p:spPr>
        <p:txBody>
          <a:bodyPr anchor="ctr"/>
          <a:lstStyle/>
          <a:p>
            <a:pPr>
              <a:defRPr/>
            </a:pPr>
            <a:r>
              <a:rPr lang="ro-RO" sz="2000" b="1" dirty="0">
                <a:ea typeface="+mj-ea"/>
              </a:rPr>
              <a:t>Student</a:t>
            </a:r>
            <a:r>
              <a:rPr lang="en-US" sz="2000" b="1" dirty="0">
                <a:ea typeface="+mj-ea"/>
              </a:rPr>
              <a:t>:</a:t>
            </a:r>
            <a:r>
              <a:rPr lang="ro-RO" sz="2000" b="1" dirty="0">
                <a:ea typeface="+mj-ea"/>
              </a:rPr>
              <a:t> Roncea Teodor </a:t>
            </a:r>
            <a:r>
              <a:rPr lang="en-US" sz="2000" b="1" dirty="0">
                <a:ea typeface="+mj-ea"/>
              </a:rPr>
              <a:t> </a:t>
            </a:r>
          </a:p>
          <a:p>
            <a:pPr>
              <a:defRPr/>
            </a:pPr>
            <a:r>
              <a:rPr lang="en-US" sz="2000" b="1" dirty="0" err="1">
                <a:ea typeface="+mj-ea"/>
              </a:rPr>
              <a:t>Grupa</a:t>
            </a:r>
            <a:r>
              <a:rPr lang="en-US" sz="2000" b="1" dirty="0">
                <a:ea typeface="+mj-ea"/>
              </a:rPr>
              <a:t> 4</a:t>
            </a:r>
            <a:r>
              <a:rPr lang="ro-RO" sz="2000" b="1" dirty="0">
                <a:ea typeface="+mj-ea"/>
              </a:rPr>
              <a:t>31C</a:t>
            </a:r>
            <a:endParaRPr lang="en-US" sz="2000" b="1" dirty="0">
              <a:ea typeface="+mj-ea"/>
            </a:endParaRPr>
          </a:p>
        </p:txBody>
      </p:sp>
      <p:sp>
        <p:nvSpPr>
          <p:cNvPr id="5" name="Title 1"/>
          <p:cNvSpPr txBox="1">
            <a:spLocks/>
          </p:cNvSpPr>
          <p:nvPr/>
        </p:nvSpPr>
        <p:spPr bwMode="auto">
          <a:xfrm>
            <a:off x="609600" y="3200400"/>
            <a:ext cx="7772400" cy="1470025"/>
          </a:xfrm>
          <a:prstGeom prst="rect">
            <a:avLst/>
          </a:prstGeom>
          <a:noFill/>
          <a:ln w="9525">
            <a:noFill/>
            <a:miter lim="800000"/>
            <a:headEnd/>
            <a:tailEnd/>
          </a:ln>
        </p:spPr>
        <p:txBody>
          <a:bodyPr anchor="ctr"/>
          <a:lstStyle/>
          <a:p>
            <a:pPr algn="ctr">
              <a:defRPr/>
            </a:pPr>
            <a:r>
              <a:rPr lang="en-US" sz="2400" b="1" dirty="0">
                <a:ea typeface="+mj-ea"/>
              </a:rPr>
              <a:t>Tema:  </a:t>
            </a:r>
            <a:r>
              <a:rPr lang="en-US" sz="2400" b="1" dirty="0" err="1">
                <a:ea typeface="+mj-ea"/>
              </a:rPr>
              <a:t>Stabilizator</a:t>
            </a:r>
            <a:r>
              <a:rPr lang="en-US" sz="2400" b="1" dirty="0">
                <a:ea typeface="+mj-ea"/>
              </a:rPr>
              <a:t> de </a:t>
            </a:r>
            <a:r>
              <a:rPr lang="en-US" sz="2400" b="1" dirty="0" err="1">
                <a:ea typeface="+mj-ea"/>
              </a:rPr>
              <a:t>Tensiune</a:t>
            </a:r>
            <a:r>
              <a:rPr lang="en-US" sz="2400" b="1" dirty="0">
                <a:ea typeface="+mj-ea"/>
              </a:rPr>
              <a:t> cu Element de </a:t>
            </a:r>
            <a:r>
              <a:rPr lang="en-US" sz="2400" b="1" dirty="0" err="1">
                <a:ea typeface="+mj-ea"/>
              </a:rPr>
              <a:t>Reglaj</a:t>
            </a:r>
            <a:r>
              <a:rPr lang="en-US" sz="2400" b="1" dirty="0">
                <a:ea typeface="+mj-ea"/>
              </a:rPr>
              <a:t> </a:t>
            </a:r>
            <a:r>
              <a:rPr lang="ro-RO" sz="2400" b="1" dirty="0">
                <a:ea typeface="+mj-ea"/>
              </a:rPr>
              <a:t>în Serie</a:t>
            </a:r>
            <a:endParaRPr lang="en-US" sz="2400" b="1" dirty="0">
              <a:ea typeface="+mj-ea"/>
            </a:endParaRPr>
          </a:p>
        </p:txBody>
      </p:sp>
    </p:spTree>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Rezultate experimentale</a:t>
            </a:r>
            <a:endParaRPr lang="en-US" altLang="en-US" sz="2400" b="1">
              <a:latin typeface="Arial" charset="0"/>
              <a:cs typeface="Arial" charset="0"/>
            </a:endParaRPr>
          </a:p>
        </p:txBody>
      </p:sp>
      <p:sp>
        <p:nvSpPr>
          <p:cNvPr id="6" name="Title 1"/>
          <p:cNvSpPr txBox="1">
            <a:spLocks/>
          </p:cNvSpPr>
          <p:nvPr/>
        </p:nvSpPr>
        <p:spPr bwMode="auto">
          <a:xfrm>
            <a:off x="152400" y="1600200"/>
            <a:ext cx="8534400" cy="457200"/>
          </a:xfrm>
          <a:prstGeom prst="rect">
            <a:avLst/>
          </a:prstGeom>
          <a:noFill/>
          <a:ln w="9525">
            <a:noFill/>
            <a:miter lim="800000"/>
            <a:headEnd/>
            <a:tailEnd/>
          </a:ln>
        </p:spPr>
        <p:txBody>
          <a:bodyPr anchor="ctr"/>
          <a:lstStyle/>
          <a:p>
            <a:pPr algn="just">
              <a:buFont typeface="Arial" pitchFamily="34" charset="0"/>
              <a:buChar char="•"/>
              <a:defRPr/>
            </a:pPr>
            <a:r>
              <a:rPr lang="ro-RO" dirty="0">
                <a:ea typeface="+mj-ea"/>
              </a:rPr>
              <a:t>Tabel comparativ </a:t>
            </a:r>
            <a:endParaRPr lang="en-US" dirty="0">
              <a:ea typeface="+mj-ea"/>
            </a:endParaRPr>
          </a:p>
        </p:txBody>
      </p:sp>
      <p:graphicFrame>
        <p:nvGraphicFramePr>
          <p:cNvPr id="4" name="Table 3"/>
          <p:cNvGraphicFramePr>
            <a:graphicFrameLocks noGrp="1"/>
          </p:cNvGraphicFramePr>
          <p:nvPr>
            <p:extLst>
              <p:ext uri="{D42A27DB-BD31-4B8C-83A1-F6EECF244321}">
                <p14:modId xmlns:p14="http://schemas.microsoft.com/office/powerpoint/2010/main" val="3937139225"/>
              </p:ext>
            </p:extLst>
          </p:nvPr>
        </p:nvGraphicFramePr>
        <p:xfrm>
          <a:off x="304800" y="2128520"/>
          <a:ext cx="8382000" cy="3148965"/>
        </p:xfrm>
        <a:graphic>
          <a:graphicData uri="http://schemas.openxmlformats.org/drawingml/2006/table">
            <a:tbl>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1" i="0" u="none" strike="noStrike" cap="none" normalizeH="0" baseline="0" dirty="0">
                          <a:ln>
                            <a:noFill/>
                          </a:ln>
                          <a:solidFill>
                            <a:srgbClr val="FFFFFF"/>
                          </a:solidFill>
                          <a:effectLst/>
                          <a:latin typeface="Calibri" pitchFamily="34" charset="0"/>
                          <a:cs typeface="Arial" charset="0"/>
                        </a:rPr>
                        <a:t>Cerințe impuse</a:t>
                      </a:r>
                      <a:endParaRPr kumimoji="0" lang="en-US" altLang="ro-RO" sz="1800" b="1" i="0" u="none" strike="noStrike" cap="none" normalizeH="0" baseline="0" dirty="0">
                        <a:ln>
                          <a:noFill/>
                        </a:ln>
                        <a:solidFill>
                          <a:srgbClr val="FFFFFF"/>
                        </a:solidFill>
                        <a:effectLst/>
                        <a:latin typeface="Calibri" pitchFamily="34" charset="0"/>
                        <a:cs typeface="Arial" charset="0"/>
                      </a:endParaRP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1" i="0" u="none" strike="noStrike" cap="none" normalizeH="0" baseline="0">
                          <a:ln>
                            <a:noFill/>
                          </a:ln>
                          <a:solidFill>
                            <a:srgbClr val="FFFFFF"/>
                          </a:solidFill>
                          <a:effectLst/>
                          <a:latin typeface="Calibri" pitchFamily="34" charset="0"/>
                          <a:cs typeface="Arial" charset="0"/>
                        </a:rPr>
                        <a:t>Rezultate simulări</a:t>
                      </a:r>
                      <a:endParaRPr kumimoji="0" lang="en-US" altLang="ro-RO" sz="1800" b="1" i="0" u="none" strike="noStrike" cap="none" normalizeH="0" baseline="0">
                        <a:ln>
                          <a:noFill/>
                        </a:ln>
                        <a:solidFill>
                          <a:srgbClr val="FFFFFF"/>
                        </a:solidFill>
                        <a:effectLst/>
                        <a:latin typeface="Calibri" pitchFamily="34" charset="0"/>
                        <a:cs typeface="Arial" charset="0"/>
                      </a:endParaRP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1" i="0" u="none" strike="noStrike" cap="none" normalizeH="0" baseline="0">
                          <a:ln>
                            <a:noFill/>
                          </a:ln>
                          <a:solidFill>
                            <a:srgbClr val="FFFFFF"/>
                          </a:solidFill>
                          <a:effectLst/>
                          <a:latin typeface="Calibri" pitchFamily="34" charset="0"/>
                          <a:cs typeface="Arial" charset="0"/>
                        </a:rPr>
                        <a:t>Rezultate măsurători</a:t>
                      </a:r>
                      <a:endParaRPr kumimoji="0" lang="en-US" altLang="ro-RO" sz="1800" b="1" i="0" u="none" strike="noStrike" cap="none" normalizeH="0" baseline="0">
                        <a:ln>
                          <a:noFill/>
                        </a:ln>
                        <a:solidFill>
                          <a:srgbClr val="FFFFFF"/>
                        </a:solidFill>
                        <a:effectLst/>
                        <a:latin typeface="Calibri" pitchFamily="34" charset="0"/>
                        <a:cs typeface="Arial" charset="0"/>
                      </a:endParaRP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Gama tensiuni de iesire</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8.75V – 14.75V</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a:ln>
                            <a:noFill/>
                          </a:ln>
                          <a:solidFill>
                            <a:srgbClr val="000000"/>
                          </a:solidFill>
                          <a:effectLst/>
                          <a:latin typeface="Calibri" pitchFamily="34" charset="0"/>
                          <a:cs typeface="Arial" charset="0"/>
                        </a:rPr>
                        <a:t>8.25V – 14.5V</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Sarcina minima de iesire</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910 ohm</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a:ln>
                            <a:noFill/>
                          </a:ln>
                          <a:solidFill>
                            <a:srgbClr val="000000"/>
                          </a:solidFill>
                          <a:effectLst/>
                          <a:latin typeface="Calibri" pitchFamily="34" charset="0"/>
                          <a:cs typeface="Arial" charset="0"/>
                        </a:rPr>
                        <a:t>908 ohm</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Deriva termica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dirty="0">
                          <a:ln>
                            <a:noFill/>
                          </a:ln>
                          <a:solidFill>
                            <a:srgbClr val="000000"/>
                          </a:solidFill>
                          <a:effectLst/>
                          <a:latin typeface="Calibri" pitchFamily="34" charset="0"/>
                          <a:ea typeface="+mn-ea"/>
                          <a:cs typeface="Arial" charset="0"/>
                        </a:rPr>
                        <a:t>0.213 mV/C</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a:ln>
                            <a:noFill/>
                          </a:ln>
                          <a:solidFill>
                            <a:srgbClr val="000000"/>
                          </a:solidFill>
                          <a:effectLst/>
                          <a:latin typeface="Calibri" pitchFamily="34" charset="0"/>
                          <a:cs typeface="Arial" charset="0"/>
                        </a:rPr>
                        <a:t>N/A</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Amplificarea minima in bucla deschisa</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3360 @ 1Khz</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a:ln>
                            <a:noFill/>
                          </a:ln>
                          <a:solidFill>
                            <a:srgbClr val="000000"/>
                          </a:solidFill>
                          <a:effectLst/>
                          <a:latin typeface="Calibri" pitchFamily="34" charset="0"/>
                          <a:cs typeface="Arial" charset="0"/>
                        </a:rPr>
                        <a:t>N/A</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Tensiunea de alimentare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25V</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err="1">
                          <a:ln>
                            <a:noFill/>
                          </a:ln>
                          <a:solidFill>
                            <a:srgbClr val="000000"/>
                          </a:solidFill>
                          <a:effectLst/>
                          <a:latin typeface="Calibri" pitchFamily="34" charset="0"/>
                          <a:cs typeface="Arial" charset="0"/>
                        </a:rPr>
                        <a:t>Vout</a:t>
                      </a:r>
                      <a:r>
                        <a:rPr kumimoji="0" lang="ro-RO" altLang="ro-RO" sz="1800" b="0" i="0" u="none" strike="noStrike" cap="none" normalizeH="0" baseline="0" dirty="0">
                          <a:ln>
                            <a:noFill/>
                          </a:ln>
                          <a:solidFill>
                            <a:srgbClr val="000000"/>
                          </a:solidFill>
                          <a:effectLst/>
                          <a:latin typeface="Calibri" pitchFamily="34" charset="0"/>
                          <a:cs typeface="Arial" charset="0"/>
                        </a:rPr>
                        <a:t> + 2.5V</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Rejectia riplului</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mn-ea"/>
                          <a:cs typeface="Arial" charset="0"/>
                        </a:rPr>
                        <a:t>940 @ 100Hz</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a:ln>
                            <a:noFill/>
                          </a:ln>
                          <a:solidFill>
                            <a:srgbClr val="000000"/>
                          </a:solidFill>
                          <a:effectLst/>
                          <a:latin typeface="Calibri" pitchFamily="34" charset="0"/>
                          <a:cs typeface="Arial" charset="0"/>
                        </a:rPr>
                        <a:t>N/A</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dirty="0" err="1">
                          <a:ln>
                            <a:noFill/>
                          </a:ln>
                          <a:solidFill>
                            <a:srgbClr val="000000"/>
                          </a:solidFill>
                          <a:effectLst/>
                          <a:latin typeface="Calibri" pitchFamily="34" charset="0"/>
                          <a:ea typeface="+mn-ea"/>
                          <a:cs typeface="Arial" charset="0"/>
                        </a:rPr>
                        <a:t>Curent</a:t>
                      </a:r>
                      <a:r>
                        <a:rPr kumimoji="0" lang="en-US" sz="1800" b="0" i="0" u="none" strike="noStrike" kern="1200" cap="none" normalizeH="0" baseline="0" dirty="0">
                          <a:ln>
                            <a:noFill/>
                          </a:ln>
                          <a:solidFill>
                            <a:srgbClr val="000000"/>
                          </a:solidFill>
                          <a:effectLst/>
                          <a:latin typeface="Calibri" pitchFamily="34" charset="0"/>
                          <a:ea typeface="+mn-ea"/>
                          <a:cs typeface="Arial" charset="0"/>
                        </a:rPr>
                        <a:t> maxim de </a:t>
                      </a:r>
                      <a:r>
                        <a:rPr kumimoji="0" lang="en-US" sz="1800" b="0" i="0" u="none" strike="noStrike" kern="1200" cap="none" normalizeH="0" baseline="0" dirty="0" err="1">
                          <a:ln>
                            <a:noFill/>
                          </a:ln>
                          <a:solidFill>
                            <a:srgbClr val="000000"/>
                          </a:solidFill>
                          <a:effectLst/>
                          <a:latin typeface="Calibri" pitchFamily="34" charset="0"/>
                          <a:ea typeface="+mn-ea"/>
                          <a:cs typeface="Arial" charset="0"/>
                        </a:rPr>
                        <a:t>iesire</a:t>
                      </a:r>
                      <a:endParaRPr kumimoji="0" lang="en-US" sz="1800" b="0" i="0" u="none" strike="noStrike" kern="1200" cap="none" normalizeH="0" baseline="0" dirty="0">
                        <a:ln>
                          <a:noFill/>
                        </a:ln>
                        <a:solidFill>
                          <a:srgbClr val="000000"/>
                        </a:solidFill>
                        <a:effectLst/>
                        <a:latin typeface="Calibri" pitchFamily="34" charset="0"/>
                        <a:ea typeface="+mn-ea"/>
                        <a:cs typeface="Arial"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dirty="0">
                          <a:ln>
                            <a:noFill/>
                          </a:ln>
                          <a:solidFill>
                            <a:srgbClr val="000000"/>
                          </a:solidFill>
                          <a:effectLst/>
                          <a:latin typeface="Calibri" pitchFamily="34" charset="0"/>
                          <a:ea typeface="+mn-ea"/>
                          <a:cs typeface="Arial" charset="0"/>
                        </a:rPr>
                        <a:t>0.39A @ Ta = 25C</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o-RO" altLang="ro-RO" sz="1800" b="0" i="0" u="none" strike="noStrike" cap="none" normalizeH="0" baseline="0" dirty="0">
                          <a:ln>
                            <a:noFill/>
                          </a:ln>
                          <a:solidFill>
                            <a:srgbClr val="000000"/>
                          </a:solidFill>
                          <a:effectLst/>
                          <a:latin typeface="Calibri" pitchFamily="34" charset="0"/>
                          <a:cs typeface="Arial" charset="0"/>
                        </a:rPr>
                        <a:t>N/A</a:t>
                      </a:r>
                      <a:endParaRPr lang="ro-RO" altLang="ro-RO" dirty="0"/>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2" name="CasetăText 1">
            <a:extLst>
              <a:ext uri="{FF2B5EF4-FFF2-40B4-BE49-F238E27FC236}">
                <a16:creationId xmlns:a16="http://schemas.microsoft.com/office/drawing/2014/main" id="{28098A6C-CF0E-C9FD-9946-A36E1D456D82}"/>
              </a:ext>
            </a:extLst>
          </p:cNvPr>
          <p:cNvSpPr txBox="1"/>
          <p:nvPr/>
        </p:nvSpPr>
        <p:spPr>
          <a:xfrm>
            <a:off x="304800" y="5379085"/>
            <a:ext cx="8382000" cy="646331"/>
          </a:xfrm>
          <a:prstGeom prst="rect">
            <a:avLst/>
          </a:prstGeom>
          <a:noFill/>
        </p:spPr>
        <p:txBody>
          <a:bodyPr wrap="square" rtlCol="0">
            <a:spAutoFit/>
          </a:bodyPr>
          <a:lstStyle/>
          <a:p>
            <a:r>
              <a:rPr lang="ro-RO" dirty="0"/>
              <a:t>Majoritatea măsurătorilor nu se pot realiza decât cu echipament specializat, indisponibil la momentul efectuării acestora.</a:t>
            </a:r>
            <a:endParaRPr lang="en-US" dirty="0"/>
          </a:p>
        </p:txBody>
      </p:sp>
    </p:spTree>
  </p:cSld>
  <p:clrMapOvr>
    <a:masterClrMapping/>
  </p:clrMapOvr>
  <p:transition>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Concluzii</a:t>
            </a:r>
            <a:endParaRPr lang="en-US" altLang="en-US" sz="2400" b="1">
              <a:latin typeface="Arial" charset="0"/>
              <a:cs typeface="Arial" charset="0"/>
            </a:endParaRPr>
          </a:p>
        </p:txBody>
      </p:sp>
      <p:sp>
        <p:nvSpPr>
          <p:cNvPr id="11267" name="Title 1"/>
          <p:cNvSpPr txBox="1">
            <a:spLocks/>
          </p:cNvSpPr>
          <p:nvPr/>
        </p:nvSpPr>
        <p:spPr bwMode="auto">
          <a:xfrm>
            <a:off x="152400" y="1524000"/>
            <a:ext cx="8534400" cy="4953000"/>
          </a:xfrm>
          <a:prstGeom prst="rect">
            <a:avLst/>
          </a:prstGeom>
          <a:noFill/>
          <a:ln w="9525">
            <a:noFill/>
            <a:miter lim="800000"/>
            <a:headEnd/>
            <a:tailEnd/>
          </a:ln>
        </p:spPr>
        <p:txBody>
          <a:bodyPr anchor="ctr"/>
          <a:lstStyle/>
          <a:p>
            <a:r>
              <a:rPr lang="ro-RO" altLang="ro-RO" dirty="0"/>
              <a:t>Rezultatele obținute au fost în mare parte favorabile. Micile erori de proiectare identificate au fost remediate, iar plăcuța poate stabiliza tensiunea conform parametrilor de proiectare comunicați. Se pot aduce următoarele îmbunătățiri plăcuței</a:t>
            </a:r>
            <a:r>
              <a:rPr lang="en-US" altLang="ro-RO" dirty="0"/>
              <a:t>:</a:t>
            </a:r>
          </a:p>
          <a:p>
            <a:pPr>
              <a:buFont typeface="Arial" charset="0"/>
              <a:buChar char="•"/>
            </a:pPr>
            <a:r>
              <a:rPr lang="en-US" altLang="ro-RO" dirty="0" err="1"/>
              <a:t>Utilizarea</a:t>
            </a:r>
            <a:r>
              <a:rPr lang="en-US" altLang="ro-RO" dirty="0"/>
              <a:t> </a:t>
            </a:r>
            <a:r>
              <a:rPr lang="en-US" altLang="ro-RO" dirty="0" err="1"/>
              <a:t>unor</a:t>
            </a:r>
            <a:r>
              <a:rPr lang="en-US" altLang="ro-RO" dirty="0"/>
              <a:t> plan</a:t>
            </a:r>
            <a:r>
              <a:rPr lang="ro-RO" altLang="ro-RO" dirty="0"/>
              <a:t>e</a:t>
            </a:r>
            <a:r>
              <a:rPr lang="en-US" altLang="ro-RO" dirty="0"/>
              <a:t> de </a:t>
            </a:r>
            <a:r>
              <a:rPr lang="en-US" altLang="ro-RO" dirty="0" err="1"/>
              <a:t>cupru</a:t>
            </a:r>
            <a:r>
              <a:rPr lang="en-US" altLang="ro-RO" dirty="0"/>
              <a:t> </a:t>
            </a:r>
            <a:r>
              <a:rPr lang="en-US" altLang="ro-RO" dirty="0" err="1"/>
              <a:t>extinse</a:t>
            </a:r>
            <a:r>
              <a:rPr lang="en-US" altLang="ro-RO" dirty="0"/>
              <a:t>, </a:t>
            </a:r>
            <a:r>
              <a:rPr lang="en-US" altLang="ro-RO" dirty="0" err="1"/>
              <a:t>pentru</a:t>
            </a:r>
            <a:r>
              <a:rPr lang="en-US" altLang="ro-RO" dirty="0"/>
              <a:t> </a:t>
            </a:r>
            <a:r>
              <a:rPr lang="ro-RO" altLang="ro-RO" dirty="0"/>
              <a:t>o mai bună disipare a căldurii excesive și micșorarea rezistenței între componente</a:t>
            </a:r>
          </a:p>
          <a:p>
            <a:pPr>
              <a:buFont typeface="Arial" charset="0"/>
              <a:buChar char="•"/>
            </a:pPr>
            <a:r>
              <a:rPr lang="ro-RO" altLang="ro-RO" dirty="0"/>
              <a:t>Compartimentarea schemei în blocuri funcționale ce pot să fie testate în mod independent</a:t>
            </a:r>
          </a:p>
          <a:p>
            <a:pPr>
              <a:buFont typeface="Arial" charset="0"/>
              <a:buChar char="•"/>
            </a:pPr>
            <a:r>
              <a:rPr lang="ro-RO" altLang="ro-RO" dirty="0"/>
              <a:t>Implementare protecției la inversarea polarității </a:t>
            </a:r>
          </a:p>
          <a:p>
            <a:pPr>
              <a:buFont typeface="Arial" charset="0"/>
              <a:buChar char="•"/>
            </a:pPr>
            <a:r>
              <a:rPr lang="ro-RO" altLang="ro-RO" dirty="0" err="1"/>
              <a:t>Imbunătățirea</a:t>
            </a:r>
            <a:r>
              <a:rPr lang="ro-RO" altLang="ro-RO" dirty="0"/>
              <a:t> oglinzilor de curent cu degenerare în emitor și beta-</a:t>
            </a:r>
            <a:r>
              <a:rPr lang="ro-RO" altLang="ro-RO" dirty="0" err="1"/>
              <a:t>helperi</a:t>
            </a:r>
            <a:endParaRPr lang="ro-RO" altLang="ro-RO" dirty="0"/>
          </a:p>
          <a:p>
            <a:endParaRPr lang="ro-RO" altLang="ro-RO" dirty="0"/>
          </a:p>
        </p:txBody>
      </p:sp>
    </p:spTree>
  </p:cSld>
  <p:clrMapOvr>
    <a:masterClrMapping/>
  </p:clrMapOvr>
  <p:transition>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Concluzii</a:t>
            </a:r>
            <a:endParaRPr lang="en-US" altLang="en-US" sz="2400" b="1">
              <a:latin typeface="Arial" charset="0"/>
              <a:cs typeface="Arial" charset="0"/>
            </a:endParaRPr>
          </a:p>
        </p:txBody>
      </p:sp>
      <p:sp>
        <p:nvSpPr>
          <p:cNvPr id="12291" name="Title 1"/>
          <p:cNvSpPr txBox="1">
            <a:spLocks/>
          </p:cNvSpPr>
          <p:nvPr/>
        </p:nvSpPr>
        <p:spPr bwMode="auto">
          <a:xfrm>
            <a:off x="152400" y="1524000"/>
            <a:ext cx="8763000" cy="4953000"/>
          </a:xfrm>
          <a:prstGeom prst="rect">
            <a:avLst/>
          </a:prstGeom>
          <a:noFill/>
          <a:ln w="9525">
            <a:noFill/>
            <a:miter lim="800000"/>
            <a:headEnd/>
            <a:tailEnd/>
          </a:ln>
        </p:spPr>
        <p:txBody>
          <a:bodyPr anchor="ctr"/>
          <a:lstStyle/>
          <a:p>
            <a:pPr marL="231775" indent="-231775">
              <a:buFont typeface="Arial" charset="0"/>
              <a:buChar char="•"/>
            </a:pPr>
            <a:r>
              <a:rPr lang="ro-RO" altLang="ro-RO" dirty="0"/>
              <a:t>Pe parcursul realizării acestui proiect am avut oportunitatea să dobândesc o mai bună înțelegere a principiilor de proiectare aferente microelectronicii. </a:t>
            </a:r>
          </a:p>
          <a:p>
            <a:pPr marL="231775" indent="-231775">
              <a:buFont typeface="Arial" charset="0"/>
              <a:buChar char="•"/>
            </a:pPr>
            <a:r>
              <a:rPr lang="ro-RO" altLang="ro-RO" dirty="0"/>
              <a:t>Proiectul mi-a testat și potențat abilitățile de depanare, dobândind astfel cunoștințe esențiale în domeniul testării funcționalității.</a:t>
            </a:r>
          </a:p>
          <a:p>
            <a:pPr marL="231775" indent="-231775">
              <a:buFont typeface="Arial" charset="0"/>
              <a:buChar char="•"/>
            </a:pPr>
            <a:r>
              <a:rPr lang="ro-RO" altLang="ro-RO" dirty="0"/>
              <a:t>Selecția componentelor a necesitat un studiu aprofundat al necesităților unui circuit cu o putere deloc nesemnificativă disipată. Dimensionarea termică a fost în centrul procesului.</a:t>
            </a:r>
          </a:p>
        </p:txBody>
      </p:sp>
    </p:spTree>
  </p:cSld>
  <p:clrMapOvr>
    <a:masterClrMapping/>
  </p:clrMapOvr>
  <p:transition>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304800" y="1066800"/>
            <a:ext cx="7772400" cy="457200"/>
          </a:xfrm>
        </p:spPr>
        <p:txBody>
          <a:bodyPr/>
          <a:lstStyle/>
          <a:p>
            <a:pPr algn="l"/>
            <a:r>
              <a:rPr lang="ro-RO" altLang="en-US" sz="2400" b="1" dirty="0">
                <a:latin typeface="Arial" charset="0"/>
                <a:cs typeface="Arial" charset="0"/>
              </a:rPr>
              <a:t>Discipline studiate utile în realizarea proiectului</a:t>
            </a:r>
            <a:endParaRPr lang="en-US" altLang="en-US" sz="2400" b="1" dirty="0">
              <a:latin typeface="Arial" charset="0"/>
              <a:cs typeface="Arial" charset="0"/>
            </a:endParaRPr>
          </a:p>
        </p:txBody>
      </p:sp>
      <p:sp>
        <p:nvSpPr>
          <p:cNvPr id="5" name="Title 1"/>
          <p:cNvSpPr txBox="1">
            <a:spLocks/>
          </p:cNvSpPr>
          <p:nvPr/>
        </p:nvSpPr>
        <p:spPr bwMode="auto">
          <a:xfrm>
            <a:off x="152400" y="1524000"/>
            <a:ext cx="8534400" cy="4953000"/>
          </a:xfrm>
          <a:prstGeom prst="rect">
            <a:avLst/>
          </a:prstGeom>
          <a:noFill/>
          <a:ln w="9525">
            <a:noFill/>
            <a:miter lim="800000"/>
            <a:headEnd/>
            <a:tailEnd/>
          </a:ln>
        </p:spPr>
        <p:txBody>
          <a:bodyPr anchor="ctr"/>
          <a:lstStyle/>
          <a:p>
            <a:pPr marL="177800" indent="-177800">
              <a:buFont typeface="Arial" pitchFamily="34" charset="0"/>
              <a:buChar char="•"/>
              <a:defRPr/>
            </a:pPr>
            <a:r>
              <a:rPr lang="ro-RO" dirty="0">
                <a:latin typeface="Arial" pitchFamily="34" charset="0"/>
                <a:ea typeface="+mj-ea"/>
                <a:cs typeface="Arial" pitchFamily="34" charset="0"/>
              </a:rPr>
              <a:t>Esențiale pentru realizarea acestui stabilizator au fost materiile studiate în anii precedenți de facultate, printre care Circuite Electronice Fundamentale, Circuite si Componente Pasive și Circuite Integrate Analogice. </a:t>
            </a:r>
          </a:p>
          <a:p>
            <a:pPr>
              <a:defRPr/>
            </a:pPr>
            <a:endParaRPr lang="ro-RO" dirty="0">
              <a:latin typeface="Arial" pitchFamily="34" charset="0"/>
              <a:ea typeface="+mj-ea"/>
              <a:cs typeface="Arial" pitchFamily="34" charset="0"/>
            </a:endParaRPr>
          </a:p>
          <a:p>
            <a:pPr marL="177800" indent="-177800">
              <a:buFont typeface="Arial" pitchFamily="34" charset="0"/>
              <a:buChar char="•"/>
              <a:defRPr/>
            </a:pPr>
            <a:r>
              <a:rPr lang="ro-RO" dirty="0">
                <a:latin typeface="Arial" pitchFamily="34" charset="0"/>
                <a:ea typeface="+mj-ea"/>
                <a:cs typeface="Arial" pitchFamily="34" charset="0"/>
              </a:rPr>
              <a:t>Materia de Circuite Integrate Analogice este esențială realizării cu succes a cerințelor de proiectare asociate acestui proiect, buna înțelegere a structurilor de bază din circuitele integrate analogice servește informării studentului cu privire la practicile optime de proiectare.</a:t>
            </a:r>
          </a:p>
          <a:p>
            <a:pPr marL="177800" indent="-177800">
              <a:buFont typeface="Arial" pitchFamily="34" charset="0"/>
              <a:buChar char="•"/>
              <a:defRPr/>
            </a:pPr>
            <a:endParaRPr lang="en-US" dirty="0">
              <a:latin typeface="Arial" pitchFamily="34" charset="0"/>
              <a:ea typeface="+mj-ea"/>
              <a:cs typeface="Arial" pitchFamily="34" charset="0"/>
            </a:endParaRPr>
          </a:p>
          <a:p>
            <a:pPr>
              <a:buFont typeface="Arial" pitchFamily="34" charset="0"/>
              <a:buChar char="•"/>
              <a:defRPr/>
            </a:pPr>
            <a:endParaRPr lang="en-US" dirty="0">
              <a:ea typeface="+mj-ea"/>
            </a:endParaRPr>
          </a:p>
          <a:p>
            <a:pPr>
              <a:buFont typeface="Arial" pitchFamily="34" charset="0"/>
              <a:buChar char="•"/>
              <a:defRPr/>
            </a:pPr>
            <a:endParaRPr lang="ro-RO" dirty="0">
              <a:solidFill>
                <a:srgbClr val="FF0000"/>
              </a:solidFill>
              <a:ea typeface="+mj-ea"/>
            </a:endParaRPr>
          </a:p>
        </p:txBody>
      </p:sp>
    </p:spTree>
  </p:cSld>
  <p:clrMapOvr>
    <a:masterClrMapping/>
  </p:clrMapOvr>
  <p:transition>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04800" y="1066800"/>
            <a:ext cx="7772400" cy="457200"/>
          </a:xfrm>
        </p:spPr>
        <p:txBody>
          <a:bodyPr/>
          <a:lstStyle/>
          <a:p>
            <a:pPr algn="l"/>
            <a:r>
              <a:rPr lang="en-US" altLang="en-US" sz="2400" b="1" dirty="0">
                <a:latin typeface="Arial" charset="0"/>
                <a:cs typeface="Arial" charset="0"/>
              </a:rPr>
              <a:t>Date de </a:t>
            </a:r>
            <a:r>
              <a:rPr lang="en-US" altLang="en-US" sz="2400" b="1" dirty="0" err="1">
                <a:latin typeface="Arial" charset="0"/>
                <a:cs typeface="Arial" charset="0"/>
              </a:rPr>
              <a:t>proiectare</a:t>
            </a:r>
            <a:endParaRPr lang="en-US" altLang="en-US" sz="2400" b="1" dirty="0">
              <a:latin typeface="Arial" charset="0"/>
              <a:cs typeface="Arial" charset="0"/>
            </a:endParaRPr>
          </a:p>
        </p:txBody>
      </p:sp>
      <p:sp>
        <p:nvSpPr>
          <p:cNvPr id="4099" name="Title 1"/>
          <p:cNvSpPr txBox="1">
            <a:spLocks/>
          </p:cNvSpPr>
          <p:nvPr/>
        </p:nvSpPr>
        <p:spPr bwMode="auto">
          <a:xfrm>
            <a:off x="381000" y="1600200"/>
            <a:ext cx="8534400" cy="4953000"/>
          </a:xfrm>
          <a:prstGeom prst="rect">
            <a:avLst/>
          </a:prstGeom>
          <a:noFill/>
          <a:ln w="9525">
            <a:noFill/>
            <a:miter lim="800000"/>
            <a:headEnd/>
            <a:tailEnd/>
          </a:ln>
        </p:spPr>
        <p:txBody>
          <a:bodyPr anchor="ctr"/>
          <a:lstStyle/>
          <a:p>
            <a:r>
              <a:rPr lang="en-US" altLang="ro-RO" dirty="0"/>
              <a:t>Se </a:t>
            </a:r>
            <a:r>
              <a:rPr lang="en-US" altLang="ro-RO" dirty="0" err="1"/>
              <a:t>proiectează</a:t>
            </a:r>
            <a:r>
              <a:rPr lang="en-US" altLang="ro-RO" dirty="0"/>
              <a:t> un </a:t>
            </a:r>
            <a:r>
              <a:rPr lang="en-US" altLang="ro-RO" dirty="0" err="1"/>
              <a:t>stabilizator</a:t>
            </a:r>
            <a:r>
              <a:rPr lang="en-US" altLang="ro-RO" dirty="0"/>
              <a:t> de </a:t>
            </a:r>
            <a:r>
              <a:rPr lang="en-US" altLang="ro-RO" dirty="0" err="1"/>
              <a:t>tensiune</a:t>
            </a:r>
            <a:r>
              <a:rPr lang="en-US" altLang="ro-RO" dirty="0"/>
              <a:t> cu </a:t>
            </a:r>
            <a:r>
              <a:rPr lang="en-US" altLang="ro-RO" dirty="0" err="1"/>
              <a:t>următoarele</a:t>
            </a:r>
            <a:r>
              <a:rPr lang="en-US" altLang="ro-RO" dirty="0"/>
              <a:t> </a:t>
            </a:r>
            <a:r>
              <a:rPr lang="en-US" altLang="ro-RO" dirty="0" err="1"/>
              <a:t>caracteristici</a:t>
            </a:r>
            <a:r>
              <a:rPr lang="en-US" altLang="ro-RO" dirty="0"/>
              <a:t>:</a:t>
            </a:r>
          </a:p>
          <a:p>
            <a:endParaRPr lang="en-US" altLang="ro-RO" dirty="0"/>
          </a:p>
          <a:p>
            <a:pPr>
              <a:buFont typeface="Arial" charset="0"/>
              <a:buChar char="•"/>
            </a:pPr>
            <a:r>
              <a:rPr lang="en-US" altLang="ro-RO" dirty="0"/>
              <a:t> N=18</a:t>
            </a:r>
          </a:p>
          <a:p>
            <a:pPr>
              <a:buFont typeface="Arial" charset="0"/>
              <a:buChar char="•"/>
            </a:pPr>
            <a:r>
              <a:rPr lang="en-US" altLang="ro-RO" dirty="0"/>
              <a:t> </a:t>
            </a:r>
            <a:r>
              <a:rPr lang="en-US" altLang="ro-RO" dirty="0" err="1"/>
              <a:t>Tensiune</a:t>
            </a:r>
            <a:r>
              <a:rPr lang="en-US" altLang="ro-RO" dirty="0"/>
              <a:t> de </a:t>
            </a:r>
            <a:r>
              <a:rPr lang="en-US" altLang="ro-RO" dirty="0" err="1"/>
              <a:t>ieşire</a:t>
            </a:r>
            <a:r>
              <a:rPr lang="en-US" altLang="ro-RO" dirty="0"/>
              <a:t> </a:t>
            </a:r>
            <a:r>
              <a:rPr lang="en-US" altLang="ro-RO" dirty="0" err="1"/>
              <a:t>reglabilă</a:t>
            </a:r>
            <a:r>
              <a:rPr lang="en-US" altLang="ro-RO" dirty="0"/>
              <a:t> </a:t>
            </a:r>
            <a:r>
              <a:rPr lang="en-US" altLang="ro-RO" dirty="0" err="1"/>
              <a:t>în</a:t>
            </a:r>
            <a:r>
              <a:rPr lang="en-US" altLang="ro-RO" dirty="0"/>
              <a:t> </a:t>
            </a:r>
            <a:r>
              <a:rPr lang="en-US" altLang="ro-RO" dirty="0" err="1"/>
              <a:t>intervalul</a:t>
            </a:r>
            <a:r>
              <a:rPr lang="en-US" altLang="ro-RO" dirty="0"/>
              <a:t>: 0.5N-0.8N [V] -&gt; 9V -14.4V</a:t>
            </a:r>
          </a:p>
          <a:p>
            <a:pPr>
              <a:buFont typeface="Arial" charset="0"/>
              <a:buChar char="•"/>
            </a:pPr>
            <a:r>
              <a:rPr lang="en-US" altLang="ro-RO" dirty="0"/>
              <a:t> Element de </a:t>
            </a:r>
            <a:r>
              <a:rPr lang="en-US" altLang="ro-RO" dirty="0" err="1"/>
              <a:t>reglaj</a:t>
            </a:r>
            <a:r>
              <a:rPr lang="en-US" altLang="ro-RO" dirty="0"/>
              <a:t> </a:t>
            </a:r>
            <a:r>
              <a:rPr lang="en-US" altLang="ro-RO" dirty="0" err="1"/>
              <a:t>serie</a:t>
            </a:r>
            <a:endParaRPr lang="en-US" altLang="ro-RO" dirty="0"/>
          </a:p>
          <a:p>
            <a:pPr>
              <a:buFont typeface="Arial" charset="0"/>
              <a:buChar char="•"/>
            </a:pPr>
            <a:r>
              <a:rPr lang="en-US" altLang="ro-RO" dirty="0"/>
              <a:t> </a:t>
            </a:r>
            <a:r>
              <a:rPr lang="en-US" altLang="ro-RO" dirty="0" err="1"/>
              <a:t>Sarcina</a:t>
            </a:r>
            <a:r>
              <a:rPr lang="en-US" altLang="ro-RO" dirty="0"/>
              <a:t> la </a:t>
            </a:r>
            <a:r>
              <a:rPr lang="en-US" altLang="ro-RO" dirty="0" err="1"/>
              <a:t>ieşire</a:t>
            </a:r>
            <a:r>
              <a:rPr lang="en-US" altLang="ro-RO" dirty="0"/>
              <a:t>: 50N </a:t>
            </a:r>
            <a:r>
              <a:rPr lang="el-GR" altLang="ro-RO" dirty="0"/>
              <a:t>Ω -&gt; 900 Ω</a:t>
            </a:r>
          </a:p>
          <a:p>
            <a:pPr>
              <a:buFont typeface="Arial" charset="0"/>
              <a:buChar char="•"/>
            </a:pPr>
            <a:r>
              <a:rPr lang="el-GR" altLang="ro-RO" dirty="0"/>
              <a:t> </a:t>
            </a:r>
            <a:r>
              <a:rPr lang="en-US" altLang="ro-RO" dirty="0" err="1"/>
              <a:t>Deriva</a:t>
            </a:r>
            <a:r>
              <a:rPr lang="en-US" altLang="ro-RO" dirty="0"/>
              <a:t> </a:t>
            </a:r>
            <a:r>
              <a:rPr lang="en-US" altLang="ro-RO" dirty="0" err="1"/>
              <a:t>termica</a:t>
            </a:r>
            <a:r>
              <a:rPr lang="en-US" altLang="ro-RO" dirty="0"/>
              <a:t> &lt;2mV/ grad C</a:t>
            </a:r>
          </a:p>
          <a:p>
            <a:pPr>
              <a:buFont typeface="Arial" charset="0"/>
              <a:buChar char="•"/>
            </a:pPr>
            <a:r>
              <a:rPr lang="en-US" altLang="ro-RO" dirty="0"/>
              <a:t> </a:t>
            </a:r>
            <a:r>
              <a:rPr lang="en-US" altLang="ro-RO" dirty="0" err="1"/>
              <a:t>Protecţie</a:t>
            </a:r>
            <a:r>
              <a:rPr lang="en-US" altLang="ro-RO" dirty="0"/>
              <a:t> la </a:t>
            </a:r>
            <a:r>
              <a:rPr lang="en-US" altLang="ro-RO" dirty="0" err="1"/>
              <a:t>suprasarcina</a:t>
            </a:r>
            <a:r>
              <a:rPr lang="en-US" altLang="ro-RO" dirty="0"/>
              <a:t> </a:t>
            </a:r>
            <a:r>
              <a:rPr lang="en-US" altLang="ro-RO" dirty="0" err="1"/>
              <a:t>prin</a:t>
            </a:r>
            <a:r>
              <a:rPr lang="en-US" altLang="ro-RO" dirty="0"/>
              <a:t> </a:t>
            </a:r>
            <a:r>
              <a:rPr lang="en-US" altLang="ro-RO" dirty="0" err="1"/>
              <a:t>limitarea</a:t>
            </a:r>
            <a:r>
              <a:rPr lang="en-US" altLang="ro-RO" dirty="0"/>
              <a:t> </a:t>
            </a:r>
            <a:r>
              <a:rPr lang="en-US" altLang="ro-RO" dirty="0" err="1"/>
              <a:t>curentului</a:t>
            </a:r>
            <a:r>
              <a:rPr lang="en-US" altLang="ro-RO" dirty="0"/>
              <a:t> maxim la 0.4A</a:t>
            </a:r>
          </a:p>
          <a:p>
            <a:pPr>
              <a:buFont typeface="Arial" charset="0"/>
              <a:buChar char="•"/>
            </a:pPr>
            <a:r>
              <a:rPr lang="en-US" altLang="ro-RO" dirty="0"/>
              <a:t> </a:t>
            </a:r>
            <a:r>
              <a:rPr lang="en-US" altLang="ro-RO" dirty="0" err="1"/>
              <a:t>Tensiunea</a:t>
            </a:r>
            <a:r>
              <a:rPr lang="en-US" altLang="ro-RO" dirty="0"/>
              <a:t> de </a:t>
            </a:r>
            <a:r>
              <a:rPr lang="en-US" altLang="ro-RO" dirty="0" err="1"/>
              <a:t>intrare</a:t>
            </a:r>
            <a:r>
              <a:rPr lang="en-US" altLang="ro-RO" dirty="0"/>
              <a:t> in </a:t>
            </a:r>
            <a:r>
              <a:rPr lang="en-US" altLang="ro-RO" dirty="0" err="1"/>
              <a:t>intervalul</a:t>
            </a:r>
            <a:r>
              <a:rPr lang="en-US" altLang="ro-RO" dirty="0"/>
              <a:t>: 25V</a:t>
            </a:r>
          </a:p>
          <a:p>
            <a:pPr>
              <a:buFont typeface="Arial" charset="0"/>
              <a:buChar char="•"/>
            </a:pPr>
            <a:r>
              <a:rPr lang="en-US" altLang="ro-RO" dirty="0"/>
              <a:t> </a:t>
            </a:r>
            <a:r>
              <a:rPr lang="en-US" altLang="ro-RO" dirty="0" err="1"/>
              <a:t>Amplificarea</a:t>
            </a:r>
            <a:r>
              <a:rPr lang="en-US" altLang="ro-RO" dirty="0"/>
              <a:t> </a:t>
            </a:r>
            <a:r>
              <a:rPr lang="en-US" altLang="ro-RO" dirty="0" err="1"/>
              <a:t>în</a:t>
            </a:r>
            <a:r>
              <a:rPr lang="en-US" altLang="ro-RO" dirty="0"/>
              <a:t> </a:t>
            </a:r>
            <a:r>
              <a:rPr lang="en-US" altLang="ro-RO" dirty="0" err="1"/>
              <a:t>tensiune</a:t>
            </a:r>
            <a:r>
              <a:rPr lang="en-US" altLang="ro-RO" dirty="0"/>
              <a:t> </a:t>
            </a:r>
            <a:r>
              <a:rPr lang="en-US" altLang="ro-RO" dirty="0" err="1"/>
              <a:t>minimă</a:t>
            </a:r>
            <a:r>
              <a:rPr lang="en-US" altLang="ro-RO" dirty="0"/>
              <a:t> (</a:t>
            </a:r>
            <a:r>
              <a:rPr lang="en-US" altLang="ro-RO" dirty="0" err="1"/>
              <a:t>în</a:t>
            </a:r>
            <a:r>
              <a:rPr lang="en-US" altLang="ro-RO" dirty="0"/>
              <a:t> </a:t>
            </a:r>
            <a:r>
              <a:rPr lang="en-US" altLang="ro-RO" dirty="0" err="1"/>
              <a:t>buclă</a:t>
            </a:r>
            <a:r>
              <a:rPr lang="en-US" altLang="ro-RO" dirty="0"/>
              <a:t> </a:t>
            </a:r>
            <a:r>
              <a:rPr lang="en-US" altLang="ro-RO" dirty="0" err="1"/>
              <a:t>deschisă</a:t>
            </a:r>
            <a:r>
              <a:rPr lang="en-US" altLang="ro-RO" dirty="0"/>
              <a:t>) a </a:t>
            </a:r>
            <a:r>
              <a:rPr lang="en-US" altLang="ro-RO" dirty="0" err="1"/>
              <a:t>amplificatorului</a:t>
            </a:r>
            <a:r>
              <a:rPr lang="en-US" altLang="ro-RO" dirty="0"/>
              <a:t> de </a:t>
            </a:r>
            <a:r>
              <a:rPr lang="en-US" altLang="ro-RO" dirty="0" err="1"/>
              <a:t>eroare</a:t>
            </a:r>
            <a:r>
              <a:rPr lang="en-US" altLang="ro-RO" dirty="0"/>
              <a:t>: minim 100</a:t>
            </a:r>
          </a:p>
          <a:p>
            <a:pPr>
              <a:buFont typeface="Arial" charset="0"/>
              <a:buChar char="•"/>
            </a:pPr>
            <a:r>
              <a:rPr lang="en-US" altLang="ro-RO" dirty="0"/>
              <a:t> </a:t>
            </a:r>
            <a:r>
              <a:rPr lang="en-US" altLang="ro-RO" dirty="0" err="1"/>
              <a:t>Domeniul</a:t>
            </a:r>
            <a:r>
              <a:rPr lang="en-US" altLang="ro-RO" dirty="0"/>
              <a:t> </a:t>
            </a:r>
            <a:r>
              <a:rPr lang="en-US" altLang="ro-RO" dirty="0" err="1"/>
              <a:t>temperaturilor</a:t>
            </a:r>
            <a:r>
              <a:rPr lang="en-US" altLang="ro-RO" dirty="0"/>
              <a:t> de </a:t>
            </a:r>
            <a:r>
              <a:rPr lang="en-US" altLang="ro-RO" dirty="0" err="1"/>
              <a:t>funcţionare</a:t>
            </a:r>
            <a:r>
              <a:rPr lang="en-US" altLang="ro-RO" dirty="0"/>
              <a:t>: 0C – 70C</a:t>
            </a:r>
          </a:p>
        </p:txBody>
      </p:sp>
    </p:spTree>
  </p:cSld>
  <p:clrMapOvr>
    <a:masterClrMapping/>
  </p:clrMapOvr>
  <p:transition>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304800" y="1066800"/>
            <a:ext cx="7772400" cy="457200"/>
          </a:xfrm>
        </p:spPr>
        <p:txBody>
          <a:bodyPr/>
          <a:lstStyle/>
          <a:p>
            <a:pPr algn="l"/>
            <a:r>
              <a:rPr lang="ro-RO" altLang="en-US" sz="2400" b="1" dirty="0">
                <a:latin typeface="Arial" charset="0"/>
                <a:cs typeface="Arial" charset="0"/>
              </a:rPr>
              <a:t>Schema bloc</a:t>
            </a:r>
            <a:endParaRPr lang="en-US" altLang="en-US" sz="2400" b="1" dirty="0">
              <a:latin typeface="Arial" charset="0"/>
              <a:cs typeface="Arial" charset="0"/>
            </a:endParaRPr>
          </a:p>
        </p:txBody>
      </p:sp>
      <p:sp>
        <p:nvSpPr>
          <p:cNvPr id="5123" name="Title 1"/>
          <p:cNvSpPr txBox="1">
            <a:spLocks/>
          </p:cNvSpPr>
          <p:nvPr/>
        </p:nvSpPr>
        <p:spPr bwMode="auto">
          <a:xfrm>
            <a:off x="304799" y="4191000"/>
            <a:ext cx="8534400" cy="1808337"/>
          </a:xfrm>
          <a:prstGeom prst="rect">
            <a:avLst/>
          </a:prstGeom>
          <a:noFill/>
          <a:ln w="9525">
            <a:noFill/>
            <a:miter lim="800000"/>
            <a:headEnd/>
            <a:tailEnd/>
          </a:ln>
        </p:spPr>
        <p:txBody>
          <a:bodyPr anchor="ctr"/>
          <a:lstStyle/>
          <a:p>
            <a:pPr marL="285750" indent="-285750">
              <a:buFont typeface="Arial" panose="020B0604020202020204" pitchFamily="34" charset="0"/>
              <a:buChar char="•"/>
            </a:pPr>
            <a:r>
              <a:rPr lang="en-US" dirty="0" err="1"/>
              <a:t>Stabilizatorul</a:t>
            </a:r>
            <a:r>
              <a:rPr lang="en-US" dirty="0"/>
              <a:t> </a:t>
            </a:r>
            <a:r>
              <a:rPr lang="en-US" dirty="0" err="1"/>
              <a:t>liniar</a:t>
            </a:r>
            <a:r>
              <a:rPr lang="en-US" dirty="0"/>
              <a:t> de </a:t>
            </a:r>
            <a:r>
              <a:rPr lang="en-US" dirty="0" err="1"/>
              <a:t>tensiune</a:t>
            </a:r>
            <a:r>
              <a:rPr lang="en-US" dirty="0"/>
              <a:t> </a:t>
            </a:r>
            <a:r>
              <a:rPr lang="en-US" dirty="0" err="1"/>
              <a:t>este</a:t>
            </a:r>
            <a:r>
              <a:rPr lang="en-US" dirty="0"/>
              <a:t> </a:t>
            </a:r>
            <a:r>
              <a:rPr lang="en-US" dirty="0" err="1"/>
              <a:t>numit</a:t>
            </a:r>
            <a:r>
              <a:rPr lang="en-US" dirty="0"/>
              <a:t> </a:t>
            </a:r>
            <a:r>
              <a:rPr lang="en-US" dirty="0" err="1"/>
              <a:t>astfel</a:t>
            </a:r>
            <a:r>
              <a:rPr lang="en-US" dirty="0"/>
              <a:t> </a:t>
            </a:r>
            <a:r>
              <a:rPr lang="en-US" dirty="0" err="1"/>
              <a:t>pentru</a:t>
            </a:r>
            <a:r>
              <a:rPr lang="en-US" dirty="0"/>
              <a:t> </a:t>
            </a:r>
            <a:r>
              <a:rPr lang="en-US" dirty="0" err="1"/>
              <a:t>că</a:t>
            </a:r>
            <a:r>
              <a:rPr lang="en-US" dirty="0"/>
              <a:t> </a:t>
            </a:r>
            <a:r>
              <a:rPr lang="en-US" dirty="0" err="1"/>
              <a:t>excesul</a:t>
            </a:r>
            <a:r>
              <a:rPr lang="en-US" dirty="0"/>
              <a:t> de </a:t>
            </a:r>
            <a:r>
              <a:rPr lang="en-US" dirty="0" err="1"/>
              <a:t>tensiune</a:t>
            </a:r>
            <a:r>
              <a:rPr lang="en-US" dirty="0"/>
              <a:t> (</a:t>
            </a:r>
            <a:r>
              <a:rPr lang="en-US" dirty="0" err="1"/>
              <a:t>diferența</a:t>
            </a:r>
            <a:r>
              <a:rPr lang="en-US" dirty="0"/>
              <a:t> </a:t>
            </a:r>
            <a:r>
              <a:rPr lang="en-US" dirty="0" err="1"/>
              <a:t>dintre</a:t>
            </a:r>
            <a:r>
              <a:rPr lang="en-US" dirty="0"/>
              <a:t> Vin </a:t>
            </a:r>
            <a:r>
              <a:rPr lang="en-US" dirty="0" err="1"/>
              <a:t>și</a:t>
            </a:r>
            <a:r>
              <a:rPr lang="en-US" dirty="0"/>
              <a:t> </a:t>
            </a:r>
            <a:r>
              <a:rPr lang="en-US" dirty="0" err="1"/>
              <a:t>Vout</a:t>
            </a:r>
            <a:r>
              <a:rPr lang="en-US" dirty="0"/>
              <a:t>) </a:t>
            </a:r>
            <a:r>
              <a:rPr lang="en-US" dirty="0" err="1"/>
              <a:t>este</a:t>
            </a:r>
            <a:r>
              <a:rPr lang="en-US" dirty="0"/>
              <a:t> </a:t>
            </a:r>
            <a:r>
              <a:rPr lang="en-US" dirty="0" err="1"/>
              <a:t>disipată</a:t>
            </a:r>
            <a:r>
              <a:rPr lang="en-US" dirty="0"/>
              <a:t> sub </a:t>
            </a:r>
            <a:r>
              <a:rPr lang="en-US" dirty="0" err="1"/>
              <a:t>formă</a:t>
            </a:r>
            <a:r>
              <a:rPr lang="en-US" dirty="0"/>
              <a:t> de </a:t>
            </a:r>
            <a:r>
              <a:rPr lang="en-US" dirty="0" err="1"/>
              <a:t>căldură</a:t>
            </a:r>
            <a:r>
              <a:rPr lang="en-US" dirty="0"/>
              <a:t> </a:t>
            </a:r>
            <a:r>
              <a:rPr lang="en-US" dirty="0" err="1"/>
              <a:t>în</a:t>
            </a:r>
            <a:r>
              <a:rPr lang="en-US" dirty="0"/>
              <a:t> </a:t>
            </a:r>
            <a:r>
              <a:rPr lang="en-US" dirty="0" err="1"/>
              <a:t>mediu</a:t>
            </a:r>
            <a:r>
              <a:rPr lang="en-US" dirty="0"/>
              <a:t>. Un </a:t>
            </a:r>
            <a:r>
              <a:rPr lang="en-US" dirty="0" err="1"/>
              <a:t>stabilizator</a:t>
            </a:r>
            <a:r>
              <a:rPr lang="en-US" dirty="0"/>
              <a:t> </a:t>
            </a:r>
            <a:r>
              <a:rPr lang="en-US" dirty="0" err="1"/>
              <a:t>liniar</a:t>
            </a:r>
            <a:r>
              <a:rPr lang="en-US" dirty="0"/>
              <a:t> de </a:t>
            </a:r>
            <a:r>
              <a:rPr lang="en-US" dirty="0" err="1"/>
              <a:t>tensiune</a:t>
            </a:r>
            <a:r>
              <a:rPr lang="en-US" dirty="0"/>
              <a:t> </a:t>
            </a:r>
            <a:r>
              <a:rPr lang="en-US" dirty="0" err="1"/>
              <a:t>este</a:t>
            </a:r>
            <a:r>
              <a:rPr lang="en-US" dirty="0"/>
              <a:t> </a:t>
            </a:r>
            <a:r>
              <a:rPr lang="en-US" dirty="0" err="1"/>
              <a:t>centrat</a:t>
            </a:r>
            <a:r>
              <a:rPr lang="en-US" dirty="0"/>
              <a:t> pe un </a:t>
            </a:r>
            <a:r>
              <a:rPr lang="en-US" dirty="0" err="1"/>
              <a:t>amplificator</a:t>
            </a:r>
            <a:r>
              <a:rPr lang="en-US" dirty="0"/>
              <a:t> de </a:t>
            </a:r>
            <a:r>
              <a:rPr lang="en-US" dirty="0" err="1"/>
              <a:t>eroare</a:t>
            </a:r>
            <a:r>
              <a:rPr lang="en-US" dirty="0"/>
              <a:t>, care </a:t>
            </a:r>
            <a:r>
              <a:rPr lang="en-US" dirty="0" err="1"/>
              <a:t>compară</a:t>
            </a:r>
            <a:r>
              <a:rPr lang="en-US" dirty="0"/>
              <a:t> o </a:t>
            </a:r>
            <a:r>
              <a:rPr lang="en-US" dirty="0" err="1"/>
              <a:t>fracțiune</a:t>
            </a:r>
            <a:r>
              <a:rPr lang="en-US" dirty="0"/>
              <a:t> a </a:t>
            </a:r>
            <a:r>
              <a:rPr lang="en-US" dirty="0" err="1"/>
              <a:t>tensiunii</a:t>
            </a:r>
            <a:r>
              <a:rPr lang="en-US" dirty="0"/>
              <a:t> de </a:t>
            </a:r>
            <a:r>
              <a:rPr lang="en-US" dirty="0" err="1"/>
              <a:t>ieșire</a:t>
            </a:r>
            <a:r>
              <a:rPr lang="en-US" dirty="0"/>
              <a:t> cu </a:t>
            </a:r>
            <a:r>
              <a:rPr lang="en-US" dirty="0" err="1"/>
              <a:t>tensiunea</a:t>
            </a:r>
            <a:r>
              <a:rPr lang="en-US" dirty="0"/>
              <a:t> de </a:t>
            </a:r>
            <a:r>
              <a:rPr lang="en-US" dirty="0" err="1"/>
              <a:t>referință</a:t>
            </a:r>
            <a:r>
              <a:rPr lang="en-US" dirty="0"/>
              <a:t>, </a:t>
            </a:r>
            <a:r>
              <a:rPr lang="en-US" dirty="0" err="1"/>
              <a:t>semnalul</a:t>
            </a:r>
            <a:r>
              <a:rPr lang="en-US" dirty="0"/>
              <a:t> </a:t>
            </a:r>
            <a:r>
              <a:rPr lang="en-US" dirty="0" err="1"/>
              <a:t>produs</a:t>
            </a:r>
            <a:r>
              <a:rPr lang="en-US" dirty="0"/>
              <a:t> la </a:t>
            </a:r>
            <a:r>
              <a:rPr lang="en-US" dirty="0" err="1"/>
              <a:t>ieșirea</a:t>
            </a:r>
            <a:r>
              <a:rPr lang="en-US" dirty="0"/>
              <a:t> </a:t>
            </a:r>
            <a:r>
              <a:rPr lang="en-US" dirty="0" err="1"/>
              <a:t>amplificatorului</a:t>
            </a:r>
            <a:r>
              <a:rPr lang="en-US" dirty="0"/>
              <a:t> de </a:t>
            </a:r>
            <a:r>
              <a:rPr lang="en-US" dirty="0" err="1"/>
              <a:t>eroare</a:t>
            </a:r>
            <a:r>
              <a:rPr lang="en-US" dirty="0"/>
              <a:t> </a:t>
            </a:r>
            <a:r>
              <a:rPr lang="en-US" dirty="0" err="1"/>
              <a:t>este</a:t>
            </a:r>
            <a:r>
              <a:rPr lang="en-US" dirty="0"/>
              <a:t> </a:t>
            </a:r>
            <a:r>
              <a:rPr lang="en-US" dirty="0" err="1"/>
              <a:t>astfel</a:t>
            </a:r>
            <a:r>
              <a:rPr lang="en-US" dirty="0"/>
              <a:t> </a:t>
            </a:r>
            <a:r>
              <a:rPr lang="en-US" dirty="0" err="1"/>
              <a:t>folosit</a:t>
            </a:r>
            <a:r>
              <a:rPr lang="en-US" dirty="0"/>
              <a:t> </a:t>
            </a:r>
            <a:r>
              <a:rPr lang="en-US" dirty="0" err="1"/>
              <a:t>pentru</a:t>
            </a:r>
            <a:r>
              <a:rPr lang="en-US" dirty="0"/>
              <a:t> a </a:t>
            </a:r>
            <a:r>
              <a:rPr lang="en-US" dirty="0" err="1"/>
              <a:t>controla</a:t>
            </a:r>
            <a:r>
              <a:rPr lang="en-US" dirty="0"/>
              <a:t> </a:t>
            </a:r>
            <a:r>
              <a:rPr lang="en-US" dirty="0" err="1"/>
              <a:t>Elementul</a:t>
            </a:r>
            <a:r>
              <a:rPr lang="en-US" dirty="0"/>
              <a:t> </a:t>
            </a:r>
            <a:r>
              <a:rPr lang="en-US" dirty="0" err="1"/>
              <a:t>Reglaj</a:t>
            </a:r>
            <a:r>
              <a:rPr lang="en-US" dirty="0"/>
              <a:t> Serie (ERS).</a:t>
            </a:r>
            <a:endParaRPr lang="ro-RO" altLang="ro-RO" dirty="0"/>
          </a:p>
        </p:txBody>
      </p:sp>
      <p:pic>
        <p:nvPicPr>
          <p:cNvPr id="3" name="Imagine 2">
            <a:extLst>
              <a:ext uri="{FF2B5EF4-FFF2-40B4-BE49-F238E27FC236}">
                <a16:creationId xmlns:a16="http://schemas.microsoft.com/office/drawing/2014/main" id="{96721073-DCE5-A468-2954-4A71E1E69A42}"/>
              </a:ext>
            </a:extLst>
          </p:cNvPr>
          <p:cNvPicPr>
            <a:picLocks noChangeAspect="1"/>
          </p:cNvPicPr>
          <p:nvPr/>
        </p:nvPicPr>
        <p:blipFill>
          <a:blip r:embed="rId2"/>
          <a:stretch>
            <a:fillRect/>
          </a:stretch>
        </p:blipFill>
        <p:spPr>
          <a:xfrm>
            <a:off x="1542368" y="1524000"/>
            <a:ext cx="6059263" cy="2558750"/>
          </a:xfrm>
          <a:prstGeom prst="rect">
            <a:avLst/>
          </a:prstGeom>
        </p:spPr>
      </p:pic>
      <p:sp>
        <p:nvSpPr>
          <p:cNvPr id="5" name="Dreptunghi: colț îndoit 4">
            <a:extLst>
              <a:ext uri="{FF2B5EF4-FFF2-40B4-BE49-F238E27FC236}">
                <a16:creationId xmlns:a16="http://schemas.microsoft.com/office/drawing/2014/main" id="{2AFB249C-659D-1744-6941-0ED21DE79642}"/>
              </a:ext>
            </a:extLst>
          </p:cNvPr>
          <p:cNvSpPr/>
          <p:nvPr/>
        </p:nvSpPr>
        <p:spPr>
          <a:xfrm>
            <a:off x="2209800" y="2803375"/>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1</a:t>
            </a:r>
            <a:endParaRPr lang="en-US" b="1" dirty="0"/>
          </a:p>
        </p:txBody>
      </p:sp>
      <p:sp>
        <p:nvSpPr>
          <p:cNvPr id="6" name="Dreptunghi: colț îndoit 5">
            <a:extLst>
              <a:ext uri="{FF2B5EF4-FFF2-40B4-BE49-F238E27FC236}">
                <a16:creationId xmlns:a16="http://schemas.microsoft.com/office/drawing/2014/main" id="{F0502C52-938E-27C0-487C-78278D290111}"/>
              </a:ext>
            </a:extLst>
          </p:cNvPr>
          <p:cNvSpPr/>
          <p:nvPr/>
        </p:nvSpPr>
        <p:spPr>
          <a:xfrm>
            <a:off x="3352800" y="1445247"/>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4</a:t>
            </a:r>
            <a:endParaRPr lang="en-US" b="1" dirty="0"/>
          </a:p>
        </p:txBody>
      </p:sp>
      <p:sp>
        <p:nvSpPr>
          <p:cNvPr id="7" name="Dreptunghi: colț îndoit 6">
            <a:extLst>
              <a:ext uri="{FF2B5EF4-FFF2-40B4-BE49-F238E27FC236}">
                <a16:creationId xmlns:a16="http://schemas.microsoft.com/office/drawing/2014/main" id="{D1092910-D8E6-4037-F16A-71F0D3189A48}"/>
              </a:ext>
            </a:extLst>
          </p:cNvPr>
          <p:cNvSpPr/>
          <p:nvPr/>
        </p:nvSpPr>
        <p:spPr>
          <a:xfrm>
            <a:off x="5029200" y="2057400"/>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5</a:t>
            </a:r>
            <a:endParaRPr lang="en-US" b="1" dirty="0"/>
          </a:p>
        </p:txBody>
      </p:sp>
      <p:sp>
        <p:nvSpPr>
          <p:cNvPr id="8" name="Dreptunghi: colț îndoit 7">
            <a:extLst>
              <a:ext uri="{FF2B5EF4-FFF2-40B4-BE49-F238E27FC236}">
                <a16:creationId xmlns:a16="http://schemas.microsoft.com/office/drawing/2014/main" id="{B00FF485-C9F2-1716-DB5B-D5DE94258323}"/>
              </a:ext>
            </a:extLst>
          </p:cNvPr>
          <p:cNvSpPr/>
          <p:nvPr/>
        </p:nvSpPr>
        <p:spPr>
          <a:xfrm>
            <a:off x="3464574" y="2800917"/>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2</a:t>
            </a:r>
            <a:endParaRPr lang="en-US" b="1" dirty="0"/>
          </a:p>
        </p:txBody>
      </p:sp>
      <p:sp>
        <p:nvSpPr>
          <p:cNvPr id="9" name="Dreptunghi: colț îndoit 8">
            <a:extLst>
              <a:ext uri="{FF2B5EF4-FFF2-40B4-BE49-F238E27FC236}">
                <a16:creationId xmlns:a16="http://schemas.microsoft.com/office/drawing/2014/main" id="{FC72228E-CA5D-2779-866D-53F3F9B15DF6}"/>
              </a:ext>
            </a:extLst>
          </p:cNvPr>
          <p:cNvSpPr/>
          <p:nvPr/>
        </p:nvSpPr>
        <p:spPr>
          <a:xfrm>
            <a:off x="3464574" y="3410650"/>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3</a:t>
            </a:r>
            <a:endParaRPr lang="en-US" b="1" dirty="0"/>
          </a:p>
        </p:txBody>
      </p:sp>
      <p:sp>
        <p:nvSpPr>
          <p:cNvPr id="10" name="Dreptunghi: colț îndoit 9">
            <a:extLst>
              <a:ext uri="{FF2B5EF4-FFF2-40B4-BE49-F238E27FC236}">
                <a16:creationId xmlns:a16="http://schemas.microsoft.com/office/drawing/2014/main" id="{2D1040C9-B86C-C84F-EA58-9FE3B6894BD5}"/>
              </a:ext>
            </a:extLst>
          </p:cNvPr>
          <p:cNvSpPr/>
          <p:nvPr/>
        </p:nvSpPr>
        <p:spPr>
          <a:xfrm>
            <a:off x="4513006" y="3124200"/>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6</a:t>
            </a:r>
            <a:endParaRPr lang="en-US" b="1" dirty="0"/>
          </a:p>
        </p:txBody>
      </p:sp>
    </p:spTree>
  </p:cSld>
  <p:clrMapOvr>
    <a:masterClrMapping/>
  </p:clrMapOvr>
  <p:transition>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Schema electrică </a:t>
            </a:r>
            <a:endParaRPr lang="en-US" altLang="en-US" sz="2400" b="1">
              <a:latin typeface="Arial" charset="0"/>
              <a:cs typeface="Arial" charset="0"/>
            </a:endParaRPr>
          </a:p>
        </p:txBody>
      </p:sp>
      <p:sp>
        <p:nvSpPr>
          <p:cNvPr id="6147" name="Title 1"/>
          <p:cNvSpPr txBox="1">
            <a:spLocks/>
          </p:cNvSpPr>
          <p:nvPr/>
        </p:nvSpPr>
        <p:spPr bwMode="auto">
          <a:xfrm>
            <a:off x="1828800" y="5710388"/>
            <a:ext cx="6248400" cy="914400"/>
          </a:xfrm>
          <a:prstGeom prst="rect">
            <a:avLst/>
          </a:prstGeom>
          <a:noFill/>
          <a:ln w="9525">
            <a:noFill/>
            <a:miter lim="800000"/>
            <a:headEnd/>
            <a:tailEnd/>
          </a:ln>
        </p:spPr>
        <p:txBody>
          <a:bodyPr numCol="2" anchor="ctr"/>
          <a:lstStyle/>
          <a:p>
            <a:pPr marL="342900" indent="-342900">
              <a:buFont typeface="+mj-lt"/>
              <a:buAutoNum type="arabicPeriod"/>
            </a:pPr>
            <a:r>
              <a:rPr lang="en-US" altLang="ro-RO" dirty="0" err="1"/>
              <a:t>Referin</a:t>
            </a:r>
            <a:r>
              <a:rPr lang="ro-RO" altLang="ro-RO" dirty="0"/>
              <a:t>ț</a:t>
            </a:r>
            <a:r>
              <a:rPr lang="en-US" altLang="ro-RO" dirty="0"/>
              <a:t>a de </a:t>
            </a:r>
            <a:r>
              <a:rPr lang="en-US" altLang="ro-RO" dirty="0" err="1"/>
              <a:t>tensiune</a:t>
            </a:r>
            <a:endParaRPr lang="en-US" altLang="ro-RO" dirty="0"/>
          </a:p>
          <a:p>
            <a:pPr marL="342900" indent="-342900">
              <a:buFont typeface="+mj-lt"/>
              <a:buAutoNum type="arabicPeriod"/>
            </a:pPr>
            <a:r>
              <a:rPr lang="en-US" altLang="ro-RO" dirty="0" err="1"/>
              <a:t>Sursa</a:t>
            </a:r>
            <a:r>
              <a:rPr lang="en-US" altLang="ro-RO" dirty="0"/>
              <a:t> de current</a:t>
            </a:r>
          </a:p>
          <a:p>
            <a:pPr marL="342900" indent="-342900">
              <a:buFont typeface="+mj-lt"/>
              <a:buAutoNum type="arabicPeriod"/>
            </a:pPr>
            <a:r>
              <a:rPr lang="en-US" altLang="ro-RO" dirty="0" err="1"/>
              <a:t>Amplificator</a:t>
            </a:r>
            <a:r>
              <a:rPr lang="en-US" altLang="ro-RO" dirty="0"/>
              <a:t> de </a:t>
            </a:r>
            <a:r>
              <a:rPr lang="en-US" altLang="ro-RO" dirty="0" err="1"/>
              <a:t>eroare</a:t>
            </a:r>
            <a:endParaRPr lang="en-US" altLang="ro-RO" dirty="0"/>
          </a:p>
          <a:p>
            <a:pPr marL="342900" indent="-342900">
              <a:buFont typeface="+mj-lt"/>
              <a:buAutoNum type="arabicPeriod"/>
            </a:pPr>
            <a:r>
              <a:rPr lang="en-US" altLang="ro-RO" dirty="0"/>
              <a:t>Element de </a:t>
            </a:r>
            <a:r>
              <a:rPr lang="en-US" altLang="ro-RO" dirty="0" err="1"/>
              <a:t>Reglaj</a:t>
            </a:r>
            <a:endParaRPr lang="ro-RO" altLang="ro-RO" dirty="0"/>
          </a:p>
          <a:p>
            <a:pPr marL="342900" indent="-342900">
              <a:buFont typeface="+mj-lt"/>
              <a:buAutoNum type="arabicPeriod"/>
            </a:pPr>
            <a:r>
              <a:rPr lang="ro-RO" altLang="ro-RO" dirty="0"/>
              <a:t>Protecția la supracurent</a:t>
            </a:r>
          </a:p>
          <a:p>
            <a:pPr marL="342900" indent="-342900">
              <a:buFont typeface="+mj-lt"/>
              <a:buAutoNum type="arabicPeriod"/>
            </a:pPr>
            <a:r>
              <a:rPr lang="ro-RO" altLang="ro-RO" dirty="0"/>
              <a:t>Rețeaua de Reacție Negativă</a:t>
            </a:r>
            <a:endParaRPr lang="en-US" altLang="ro-RO" dirty="0"/>
          </a:p>
        </p:txBody>
      </p:sp>
      <p:pic>
        <p:nvPicPr>
          <p:cNvPr id="3" name="Imagine 2">
            <a:extLst>
              <a:ext uri="{FF2B5EF4-FFF2-40B4-BE49-F238E27FC236}">
                <a16:creationId xmlns:a16="http://schemas.microsoft.com/office/drawing/2014/main" id="{1D7D1EFD-7AF9-2B6E-D23A-3BD521261C10}"/>
              </a:ext>
            </a:extLst>
          </p:cNvPr>
          <p:cNvPicPr>
            <a:picLocks noChangeAspect="1"/>
          </p:cNvPicPr>
          <p:nvPr/>
        </p:nvPicPr>
        <p:blipFill>
          <a:blip r:embed="rId2"/>
          <a:stretch>
            <a:fillRect/>
          </a:stretch>
        </p:blipFill>
        <p:spPr>
          <a:xfrm>
            <a:off x="533400" y="1524000"/>
            <a:ext cx="2520045" cy="1973784"/>
          </a:xfrm>
          <a:prstGeom prst="rect">
            <a:avLst/>
          </a:prstGeom>
        </p:spPr>
      </p:pic>
      <p:pic>
        <p:nvPicPr>
          <p:cNvPr id="5" name="Imagine 4">
            <a:extLst>
              <a:ext uri="{FF2B5EF4-FFF2-40B4-BE49-F238E27FC236}">
                <a16:creationId xmlns:a16="http://schemas.microsoft.com/office/drawing/2014/main" id="{3356D9CD-DC6E-E3FF-DA03-43329C9ED260}"/>
              </a:ext>
            </a:extLst>
          </p:cNvPr>
          <p:cNvPicPr>
            <a:picLocks noChangeAspect="1"/>
          </p:cNvPicPr>
          <p:nvPr/>
        </p:nvPicPr>
        <p:blipFill>
          <a:blip r:embed="rId3"/>
          <a:stretch>
            <a:fillRect/>
          </a:stretch>
        </p:blipFill>
        <p:spPr>
          <a:xfrm>
            <a:off x="3264183" y="1523629"/>
            <a:ext cx="2520047" cy="1973784"/>
          </a:xfrm>
          <a:prstGeom prst="rect">
            <a:avLst/>
          </a:prstGeom>
        </p:spPr>
      </p:pic>
      <p:pic>
        <p:nvPicPr>
          <p:cNvPr id="7" name="Imagine 6">
            <a:extLst>
              <a:ext uri="{FF2B5EF4-FFF2-40B4-BE49-F238E27FC236}">
                <a16:creationId xmlns:a16="http://schemas.microsoft.com/office/drawing/2014/main" id="{5687A137-FBB2-4826-55A3-B1AFAF129AF6}"/>
              </a:ext>
            </a:extLst>
          </p:cNvPr>
          <p:cNvPicPr>
            <a:picLocks noChangeAspect="1"/>
          </p:cNvPicPr>
          <p:nvPr/>
        </p:nvPicPr>
        <p:blipFill>
          <a:blip r:embed="rId4"/>
          <a:stretch>
            <a:fillRect/>
          </a:stretch>
        </p:blipFill>
        <p:spPr>
          <a:xfrm>
            <a:off x="5994967" y="1523630"/>
            <a:ext cx="2545692" cy="1977064"/>
          </a:xfrm>
          <a:prstGeom prst="rect">
            <a:avLst/>
          </a:prstGeom>
        </p:spPr>
      </p:pic>
      <p:pic>
        <p:nvPicPr>
          <p:cNvPr id="9" name="Imagine 8">
            <a:extLst>
              <a:ext uri="{FF2B5EF4-FFF2-40B4-BE49-F238E27FC236}">
                <a16:creationId xmlns:a16="http://schemas.microsoft.com/office/drawing/2014/main" id="{9E4B186F-895C-F474-BB76-BAC1D0A33764}"/>
              </a:ext>
            </a:extLst>
          </p:cNvPr>
          <p:cNvPicPr>
            <a:picLocks noChangeAspect="1"/>
          </p:cNvPicPr>
          <p:nvPr/>
        </p:nvPicPr>
        <p:blipFill>
          <a:blip r:embed="rId5"/>
          <a:stretch>
            <a:fillRect/>
          </a:stretch>
        </p:blipFill>
        <p:spPr>
          <a:xfrm>
            <a:off x="504701" y="3721339"/>
            <a:ext cx="2590800" cy="1768404"/>
          </a:xfrm>
          <a:prstGeom prst="rect">
            <a:avLst/>
          </a:prstGeom>
        </p:spPr>
      </p:pic>
      <p:pic>
        <p:nvPicPr>
          <p:cNvPr id="11" name="Imagine 10">
            <a:extLst>
              <a:ext uri="{FF2B5EF4-FFF2-40B4-BE49-F238E27FC236}">
                <a16:creationId xmlns:a16="http://schemas.microsoft.com/office/drawing/2014/main" id="{8EB97421-135E-FEEE-F67D-8D0F8FF86752}"/>
              </a:ext>
            </a:extLst>
          </p:cNvPr>
          <p:cNvPicPr>
            <a:picLocks noChangeAspect="1"/>
          </p:cNvPicPr>
          <p:nvPr/>
        </p:nvPicPr>
        <p:blipFill>
          <a:blip r:embed="rId6"/>
          <a:stretch>
            <a:fillRect/>
          </a:stretch>
        </p:blipFill>
        <p:spPr>
          <a:xfrm>
            <a:off x="3264184" y="3721339"/>
            <a:ext cx="2520048" cy="1768404"/>
          </a:xfrm>
          <a:prstGeom prst="rect">
            <a:avLst/>
          </a:prstGeom>
        </p:spPr>
      </p:pic>
      <p:pic>
        <p:nvPicPr>
          <p:cNvPr id="13" name="Imagine 12">
            <a:extLst>
              <a:ext uri="{FF2B5EF4-FFF2-40B4-BE49-F238E27FC236}">
                <a16:creationId xmlns:a16="http://schemas.microsoft.com/office/drawing/2014/main" id="{3798B7DA-9836-A74C-2020-C9280A3908C0}"/>
              </a:ext>
            </a:extLst>
          </p:cNvPr>
          <p:cNvPicPr>
            <a:picLocks noChangeAspect="1"/>
          </p:cNvPicPr>
          <p:nvPr/>
        </p:nvPicPr>
        <p:blipFill>
          <a:blip r:embed="rId7"/>
          <a:stretch>
            <a:fillRect/>
          </a:stretch>
        </p:blipFill>
        <p:spPr>
          <a:xfrm>
            <a:off x="5994967" y="3721339"/>
            <a:ext cx="2520048" cy="1768404"/>
          </a:xfrm>
          <a:prstGeom prst="rect">
            <a:avLst/>
          </a:prstGeom>
        </p:spPr>
      </p:pic>
      <p:sp>
        <p:nvSpPr>
          <p:cNvPr id="15" name="Dreptunghi: colț îndoit 14">
            <a:extLst>
              <a:ext uri="{FF2B5EF4-FFF2-40B4-BE49-F238E27FC236}">
                <a16:creationId xmlns:a16="http://schemas.microsoft.com/office/drawing/2014/main" id="{F2BD152B-46DF-1B20-C9FD-379356FB315E}"/>
              </a:ext>
            </a:extLst>
          </p:cNvPr>
          <p:cNvSpPr/>
          <p:nvPr/>
        </p:nvSpPr>
        <p:spPr>
          <a:xfrm>
            <a:off x="2566994" y="1623060"/>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1</a:t>
            </a:r>
            <a:endParaRPr lang="en-US" b="1" dirty="0"/>
          </a:p>
        </p:txBody>
      </p:sp>
      <p:sp>
        <p:nvSpPr>
          <p:cNvPr id="16" name="Dreptunghi: colț îndoit 15">
            <a:extLst>
              <a:ext uri="{FF2B5EF4-FFF2-40B4-BE49-F238E27FC236}">
                <a16:creationId xmlns:a16="http://schemas.microsoft.com/office/drawing/2014/main" id="{F3FABD8B-B780-5DE1-DB74-3D2DC33B326F}"/>
              </a:ext>
            </a:extLst>
          </p:cNvPr>
          <p:cNvSpPr/>
          <p:nvPr/>
        </p:nvSpPr>
        <p:spPr>
          <a:xfrm>
            <a:off x="5318099" y="1626703"/>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2</a:t>
            </a:r>
            <a:endParaRPr lang="en-US" b="1" dirty="0"/>
          </a:p>
        </p:txBody>
      </p:sp>
      <p:sp>
        <p:nvSpPr>
          <p:cNvPr id="17" name="Dreptunghi: colț îndoit 16">
            <a:extLst>
              <a:ext uri="{FF2B5EF4-FFF2-40B4-BE49-F238E27FC236}">
                <a16:creationId xmlns:a16="http://schemas.microsoft.com/office/drawing/2014/main" id="{88658939-37BD-9BE8-D6F8-A7DD4B6CC2DC}"/>
              </a:ext>
            </a:extLst>
          </p:cNvPr>
          <p:cNvSpPr/>
          <p:nvPr/>
        </p:nvSpPr>
        <p:spPr>
          <a:xfrm>
            <a:off x="8052780" y="1636863"/>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3</a:t>
            </a:r>
            <a:endParaRPr lang="en-US" b="1" dirty="0"/>
          </a:p>
        </p:txBody>
      </p:sp>
      <p:sp>
        <p:nvSpPr>
          <p:cNvPr id="18" name="Dreptunghi: colț îndoit 17">
            <a:extLst>
              <a:ext uri="{FF2B5EF4-FFF2-40B4-BE49-F238E27FC236}">
                <a16:creationId xmlns:a16="http://schemas.microsoft.com/office/drawing/2014/main" id="{6FDC9473-855C-8E39-0734-F581922F3E26}"/>
              </a:ext>
            </a:extLst>
          </p:cNvPr>
          <p:cNvSpPr/>
          <p:nvPr/>
        </p:nvSpPr>
        <p:spPr>
          <a:xfrm>
            <a:off x="2568591" y="3863646"/>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4</a:t>
            </a:r>
            <a:endParaRPr lang="en-US" b="1" dirty="0"/>
          </a:p>
        </p:txBody>
      </p:sp>
      <p:sp>
        <p:nvSpPr>
          <p:cNvPr id="19" name="Dreptunghi: colț îndoit 18">
            <a:extLst>
              <a:ext uri="{FF2B5EF4-FFF2-40B4-BE49-F238E27FC236}">
                <a16:creationId xmlns:a16="http://schemas.microsoft.com/office/drawing/2014/main" id="{C5641EBE-DED3-F529-EE74-303BB0A068E1}"/>
              </a:ext>
            </a:extLst>
          </p:cNvPr>
          <p:cNvSpPr/>
          <p:nvPr/>
        </p:nvSpPr>
        <p:spPr>
          <a:xfrm>
            <a:off x="5320402" y="3863952"/>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5</a:t>
            </a:r>
            <a:endParaRPr lang="en-US" b="1" dirty="0"/>
          </a:p>
        </p:txBody>
      </p:sp>
      <p:sp>
        <p:nvSpPr>
          <p:cNvPr id="20" name="Dreptunghi: colț îndoit 19">
            <a:extLst>
              <a:ext uri="{FF2B5EF4-FFF2-40B4-BE49-F238E27FC236}">
                <a16:creationId xmlns:a16="http://schemas.microsoft.com/office/drawing/2014/main" id="{FB3F1F72-9715-6010-65A3-77F07EC4E85E}"/>
              </a:ext>
            </a:extLst>
          </p:cNvPr>
          <p:cNvSpPr/>
          <p:nvPr/>
        </p:nvSpPr>
        <p:spPr>
          <a:xfrm>
            <a:off x="8052780" y="3863952"/>
            <a:ext cx="381000" cy="38100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b="1" dirty="0"/>
              <a:t>6</a:t>
            </a:r>
            <a:endParaRPr lang="en-US" b="1" dirty="0"/>
          </a:p>
        </p:txBody>
      </p:sp>
    </p:spTree>
  </p:cSld>
  <p:clrMapOvr>
    <a:masterClrMapping/>
  </p:clrMapOvr>
  <p:transition>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Simulări</a:t>
            </a:r>
            <a:endParaRPr lang="en-US" altLang="en-US" sz="2400" b="1">
              <a:latin typeface="Arial" charset="0"/>
              <a:cs typeface="Arial" charset="0"/>
            </a:endParaRPr>
          </a:p>
        </p:txBody>
      </p:sp>
      <p:sp>
        <p:nvSpPr>
          <p:cNvPr id="7171" name="Title 1"/>
          <p:cNvSpPr txBox="1">
            <a:spLocks/>
          </p:cNvSpPr>
          <p:nvPr/>
        </p:nvSpPr>
        <p:spPr bwMode="auto">
          <a:xfrm>
            <a:off x="152400" y="3048000"/>
            <a:ext cx="8534400" cy="1828800"/>
          </a:xfrm>
          <a:prstGeom prst="rect">
            <a:avLst/>
          </a:prstGeom>
          <a:noFill/>
          <a:ln w="9525">
            <a:noFill/>
            <a:miter lim="800000"/>
            <a:headEnd/>
            <a:tailEnd/>
          </a:ln>
        </p:spPr>
        <p:txBody>
          <a:bodyPr anchor="ctr"/>
          <a:lstStyle/>
          <a:p>
            <a:pPr marL="177800" indent="-177800">
              <a:buFont typeface="Arial" charset="0"/>
              <a:buChar char="•"/>
            </a:pPr>
            <a:endParaRPr lang="en-US" altLang="ro-RO" dirty="0"/>
          </a:p>
        </p:txBody>
      </p:sp>
      <p:pic>
        <p:nvPicPr>
          <p:cNvPr id="2" name="Picture 13" descr="A diagram of a computer&#10;&#10;Description automatically generated">
            <a:extLst>
              <a:ext uri="{FF2B5EF4-FFF2-40B4-BE49-F238E27FC236}">
                <a16:creationId xmlns:a16="http://schemas.microsoft.com/office/drawing/2014/main" id="{C6256D11-F616-FC26-1C26-D614190F0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524000"/>
            <a:ext cx="2667000" cy="2060941"/>
          </a:xfrm>
          <a:prstGeom prst="rect">
            <a:avLst/>
          </a:prstGeom>
        </p:spPr>
      </p:pic>
      <p:pic>
        <p:nvPicPr>
          <p:cNvPr id="3" name="Picture 14" descr="A diagram of a machine&#10;&#10;Description automatically generated">
            <a:extLst>
              <a:ext uri="{FF2B5EF4-FFF2-40B4-BE49-F238E27FC236}">
                <a16:creationId xmlns:a16="http://schemas.microsoft.com/office/drawing/2014/main" id="{3CAF692C-028C-905F-09AC-2D69A7F6C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9415" y="1523999"/>
            <a:ext cx="2667001" cy="2060942"/>
          </a:xfrm>
          <a:prstGeom prst="rect">
            <a:avLst/>
          </a:prstGeom>
        </p:spPr>
      </p:pic>
      <p:pic>
        <p:nvPicPr>
          <p:cNvPr id="4" name="Picture 1" descr="A graph with colored lines&#10;&#10;Description automatically generated">
            <a:extLst>
              <a:ext uri="{FF2B5EF4-FFF2-40B4-BE49-F238E27FC236}">
                <a16:creationId xmlns:a16="http://schemas.microsoft.com/office/drawing/2014/main" id="{6D3CC93D-A9F9-122E-5CED-BEAB8D1D23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3962400"/>
            <a:ext cx="3808140" cy="1749059"/>
          </a:xfrm>
          <a:prstGeom prst="rect">
            <a:avLst/>
          </a:prstGeom>
        </p:spPr>
      </p:pic>
      <p:pic>
        <p:nvPicPr>
          <p:cNvPr id="5" name="Picture 11" descr="A graph with green lines&#10;&#10;Description automatically generated">
            <a:extLst>
              <a:ext uri="{FF2B5EF4-FFF2-40B4-BE49-F238E27FC236}">
                <a16:creationId xmlns:a16="http://schemas.microsoft.com/office/drawing/2014/main" id="{04289922-CB02-7296-D008-37E7B919EE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962400"/>
            <a:ext cx="3794896" cy="1749058"/>
          </a:xfrm>
          <a:prstGeom prst="rect">
            <a:avLst/>
          </a:prstGeom>
        </p:spPr>
      </p:pic>
      <p:sp>
        <p:nvSpPr>
          <p:cNvPr id="8" name="CasetăText 7">
            <a:extLst>
              <a:ext uri="{FF2B5EF4-FFF2-40B4-BE49-F238E27FC236}">
                <a16:creationId xmlns:a16="http://schemas.microsoft.com/office/drawing/2014/main" id="{C14B0EF5-5F02-8EFC-80F5-D48C6627BF09}"/>
              </a:ext>
            </a:extLst>
          </p:cNvPr>
          <p:cNvSpPr txBox="1"/>
          <p:nvPr/>
        </p:nvSpPr>
        <p:spPr>
          <a:xfrm>
            <a:off x="304800" y="3593068"/>
            <a:ext cx="2819400" cy="369332"/>
          </a:xfrm>
          <a:prstGeom prst="rect">
            <a:avLst/>
          </a:prstGeom>
          <a:noFill/>
        </p:spPr>
        <p:txBody>
          <a:bodyPr wrap="square" rtlCol="0">
            <a:spAutoFit/>
          </a:bodyPr>
          <a:lstStyle/>
          <a:p>
            <a:r>
              <a:rPr lang="ro-RO" dirty="0"/>
              <a:t>PSF</a:t>
            </a:r>
            <a:r>
              <a:rPr lang="en-US" dirty="0"/>
              <a:t>: </a:t>
            </a:r>
            <a:r>
              <a:rPr lang="en-US" dirty="0" err="1"/>
              <a:t>Tensiuni</a:t>
            </a:r>
            <a:endParaRPr lang="en-US" dirty="0"/>
          </a:p>
        </p:txBody>
      </p:sp>
      <p:sp>
        <p:nvSpPr>
          <p:cNvPr id="9" name="CasetăText 8">
            <a:extLst>
              <a:ext uri="{FF2B5EF4-FFF2-40B4-BE49-F238E27FC236}">
                <a16:creationId xmlns:a16="http://schemas.microsoft.com/office/drawing/2014/main" id="{5A731AE8-47BD-F1F7-CBA7-8AEBEC87702E}"/>
              </a:ext>
            </a:extLst>
          </p:cNvPr>
          <p:cNvSpPr txBox="1"/>
          <p:nvPr/>
        </p:nvSpPr>
        <p:spPr>
          <a:xfrm>
            <a:off x="5585596" y="3582385"/>
            <a:ext cx="2819400" cy="369332"/>
          </a:xfrm>
          <a:prstGeom prst="rect">
            <a:avLst/>
          </a:prstGeom>
          <a:noFill/>
        </p:spPr>
        <p:txBody>
          <a:bodyPr wrap="square" rtlCol="0">
            <a:spAutoFit/>
          </a:bodyPr>
          <a:lstStyle/>
          <a:p>
            <a:r>
              <a:rPr lang="ro-RO" dirty="0"/>
              <a:t>PSF</a:t>
            </a:r>
            <a:r>
              <a:rPr lang="en-US" dirty="0"/>
              <a:t>: </a:t>
            </a:r>
            <a:r>
              <a:rPr lang="en-US" dirty="0" err="1"/>
              <a:t>Curen</a:t>
            </a:r>
            <a:r>
              <a:rPr lang="ro-RO" dirty="0"/>
              <a:t>ți</a:t>
            </a:r>
            <a:endParaRPr lang="en-US" dirty="0"/>
          </a:p>
        </p:txBody>
      </p:sp>
      <p:sp>
        <p:nvSpPr>
          <p:cNvPr id="10" name="CasetăText 9">
            <a:extLst>
              <a:ext uri="{FF2B5EF4-FFF2-40B4-BE49-F238E27FC236}">
                <a16:creationId xmlns:a16="http://schemas.microsoft.com/office/drawing/2014/main" id="{495350C9-2A0C-AC9A-D23D-716F7DC07F39}"/>
              </a:ext>
            </a:extLst>
          </p:cNvPr>
          <p:cNvSpPr txBox="1"/>
          <p:nvPr/>
        </p:nvSpPr>
        <p:spPr>
          <a:xfrm>
            <a:off x="304800" y="5717523"/>
            <a:ext cx="2819400" cy="369332"/>
          </a:xfrm>
          <a:prstGeom prst="rect">
            <a:avLst/>
          </a:prstGeom>
          <a:noFill/>
        </p:spPr>
        <p:txBody>
          <a:bodyPr wrap="square" rtlCol="0">
            <a:spAutoFit/>
          </a:bodyPr>
          <a:lstStyle/>
          <a:p>
            <a:r>
              <a:rPr lang="ro-RO" dirty="0"/>
              <a:t>Stabilizarea Tensiunii</a:t>
            </a:r>
            <a:endParaRPr lang="en-US" dirty="0"/>
          </a:p>
        </p:txBody>
      </p:sp>
      <p:sp>
        <p:nvSpPr>
          <p:cNvPr id="11" name="CasetăText 10">
            <a:extLst>
              <a:ext uri="{FF2B5EF4-FFF2-40B4-BE49-F238E27FC236}">
                <a16:creationId xmlns:a16="http://schemas.microsoft.com/office/drawing/2014/main" id="{E782D2BC-3F47-3487-80E8-EB9483BB998D}"/>
              </a:ext>
            </a:extLst>
          </p:cNvPr>
          <p:cNvSpPr txBox="1"/>
          <p:nvPr/>
        </p:nvSpPr>
        <p:spPr>
          <a:xfrm>
            <a:off x="4572000" y="5711458"/>
            <a:ext cx="2819400" cy="646331"/>
          </a:xfrm>
          <a:prstGeom prst="rect">
            <a:avLst/>
          </a:prstGeom>
          <a:noFill/>
        </p:spPr>
        <p:txBody>
          <a:bodyPr wrap="square" rtlCol="0">
            <a:spAutoFit/>
          </a:bodyPr>
          <a:lstStyle/>
          <a:p>
            <a:r>
              <a:rPr lang="ro-RO" dirty="0"/>
              <a:t>Amplificarea în buclă deschisă</a:t>
            </a:r>
            <a:endParaRPr lang="en-US" dirty="0"/>
          </a:p>
        </p:txBody>
      </p:sp>
    </p:spTree>
  </p:cSld>
  <p:clrMapOvr>
    <a:masterClrMapping/>
  </p:clrMapOvr>
  <p:transition>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Simulări</a:t>
            </a:r>
            <a:endParaRPr lang="en-US" altLang="en-US" sz="2400" b="1">
              <a:latin typeface="Arial" charset="0"/>
              <a:cs typeface="Arial" charset="0"/>
            </a:endParaRPr>
          </a:p>
        </p:txBody>
      </p:sp>
      <p:sp>
        <p:nvSpPr>
          <p:cNvPr id="7171" name="Title 1"/>
          <p:cNvSpPr txBox="1">
            <a:spLocks/>
          </p:cNvSpPr>
          <p:nvPr/>
        </p:nvSpPr>
        <p:spPr bwMode="auto">
          <a:xfrm>
            <a:off x="228600" y="1524000"/>
            <a:ext cx="8534400" cy="4953000"/>
          </a:xfrm>
          <a:prstGeom prst="rect">
            <a:avLst/>
          </a:prstGeom>
          <a:noFill/>
          <a:ln w="9525">
            <a:noFill/>
            <a:miter lim="800000"/>
            <a:headEnd/>
            <a:tailEnd/>
          </a:ln>
        </p:spPr>
        <p:txBody>
          <a:bodyPr anchor="ctr"/>
          <a:lstStyle/>
          <a:p>
            <a:pPr marL="177800" indent="-177800">
              <a:buFont typeface="Arial" charset="0"/>
              <a:buChar char="•"/>
            </a:pPr>
            <a:endParaRPr lang="en-US" altLang="ro-RO" dirty="0"/>
          </a:p>
        </p:txBody>
      </p:sp>
      <p:pic>
        <p:nvPicPr>
          <p:cNvPr id="7" name="Picture 4" descr="A graph with a line&#10;&#10;Description automatically generated">
            <a:extLst>
              <a:ext uri="{FF2B5EF4-FFF2-40B4-BE49-F238E27FC236}">
                <a16:creationId xmlns:a16="http://schemas.microsoft.com/office/drawing/2014/main" id="{6B4C59DC-7E6F-40C8-6D09-21EF9BCE87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9181" y="1633656"/>
            <a:ext cx="3701247" cy="2361883"/>
          </a:xfrm>
          <a:prstGeom prst="rect">
            <a:avLst/>
          </a:prstGeom>
        </p:spPr>
      </p:pic>
      <p:pic>
        <p:nvPicPr>
          <p:cNvPr id="6" name="Picture 10" descr="A graph with a green line&#10;&#10;Description automatically generated">
            <a:extLst>
              <a:ext uri="{FF2B5EF4-FFF2-40B4-BE49-F238E27FC236}">
                <a16:creationId xmlns:a16="http://schemas.microsoft.com/office/drawing/2014/main" id="{6C2D0FBD-9C37-C2B5-641C-B1A937374B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313" y="1638617"/>
            <a:ext cx="3309155" cy="2361883"/>
          </a:xfrm>
          <a:prstGeom prst="rect">
            <a:avLst/>
          </a:prstGeom>
        </p:spPr>
      </p:pic>
      <p:sp>
        <p:nvSpPr>
          <p:cNvPr id="3" name="CasetăText 2">
            <a:extLst>
              <a:ext uri="{FF2B5EF4-FFF2-40B4-BE49-F238E27FC236}">
                <a16:creationId xmlns:a16="http://schemas.microsoft.com/office/drawing/2014/main" id="{B340D50D-95F0-9371-4C12-80DE3979DEA3}"/>
              </a:ext>
            </a:extLst>
          </p:cNvPr>
          <p:cNvSpPr txBox="1"/>
          <p:nvPr/>
        </p:nvSpPr>
        <p:spPr>
          <a:xfrm>
            <a:off x="695959" y="3995539"/>
            <a:ext cx="3766354" cy="369332"/>
          </a:xfrm>
          <a:prstGeom prst="rect">
            <a:avLst/>
          </a:prstGeom>
          <a:noFill/>
        </p:spPr>
        <p:txBody>
          <a:bodyPr wrap="square" rtlCol="0">
            <a:spAutoFit/>
          </a:bodyPr>
          <a:lstStyle/>
          <a:p>
            <a:r>
              <a:rPr lang="ro-RO" dirty="0"/>
              <a:t>Deriva termică a tensiunii de ieșire</a:t>
            </a:r>
            <a:endParaRPr lang="en-US" dirty="0"/>
          </a:p>
        </p:txBody>
      </p:sp>
      <p:sp>
        <p:nvSpPr>
          <p:cNvPr id="4" name="CasetăText 3">
            <a:extLst>
              <a:ext uri="{FF2B5EF4-FFF2-40B4-BE49-F238E27FC236}">
                <a16:creationId xmlns:a16="http://schemas.microsoft.com/office/drawing/2014/main" id="{9A7EA38C-592D-2C20-0D93-B671C38432FD}"/>
              </a:ext>
            </a:extLst>
          </p:cNvPr>
          <p:cNvSpPr txBox="1"/>
          <p:nvPr/>
        </p:nvSpPr>
        <p:spPr>
          <a:xfrm>
            <a:off x="4656289" y="3995539"/>
            <a:ext cx="3766354" cy="369332"/>
          </a:xfrm>
          <a:prstGeom prst="rect">
            <a:avLst/>
          </a:prstGeom>
          <a:noFill/>
        </p:spPr>
        <p:txBody>
          <a:bodyPr wrap="square" rtlCol="0">
            <a:spAutoFit/>
          </a:bodyPr>
          <a:lstStyle/>
          <a:p>
            <a:r>
              <a:rPr lang="ro-RO" dirty="0"/>
              <a:t>Protecția la supracurent</a:t>
            </a:r>
            <a:endParaRPr lang="en-US" dirty="0"/>
          </a:p>
        </p:txBody>
      </p:sp>
      <p:graphicFrame>
        <p:nvGraphicFramePr>
          <p:cNvPr id="5" name="Tabel 4">
            <a:extLst>
              <a:ext uri="{FF2B5EF4-FFF2-40B4-BE49-F238E27FC236}">
                <a16:creationId xmlns:a16="http://schemas.microsoft.com/office/drawing/2014/main" id="{BE779391-18A4-62F6-D23E-348199D1F36B}"/>
              </a:ext>
            </a:extLst>
          </p:cNvPr>
          <p:cNvGraphicFramePr>
            <a:graphicFrameLocks noGrp="1"/>
          </p:cNvGraphicFramePr>
          <p:nvPr>
            <p:extLst>
              <p:ext uri="{D42A27DB-BD31-4B8C-83A1-F6EECF244321}">
                <p14:modId xmlns:p14="http://schemas.microsoft.com/office/powerpoint/2010/main" val="2781412373"/>
              </p:ext>
            </p:extLst>
          </p:nvPr>
        </p:nvGraphicFramePr>
        <p:xfrm>
          <a:off x="1527175" y="4558506"/>
          <a:ext cx="5937250" cy="1550988"/>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929729733"/>
                    </a:ext>
                  </a:extLst>
                </a:gridCol>
                <a:gridCol w="1979295">
                  <a:extLst>
                    <a:ext uri="{9D8B030D-6E8A-4147-A177-3AD203B41FA5}">
                      <a16:colId xmlns:a16="http://schemas.microsoft.com/office/drawing/2014/main" val="2969975535"/>
                    </a:ext>
                  </a:extLst>
                </a:gridCol>
                <a:gridCol w="1979295">
                  <a:extLst>
                    <a:ext uri="{9D8B030D-6E8A-4147-A177-3AD203B41FA5}">
                      <a16:colId xmlns:a16="http://schemas.microsoft.com/office/drawing/2014/main" val="3054141335"/>
                    </a:ext>
                  </a:extLst>
                </a:gridCol>
              </a:tblGrid>
              <a:tr h="0">
                <a:tc>
                  <a:txBody>
                    <a:bodyPr/>
                    <a:lstStyle/>
                    <a:p>
                      <a:pPr marL="0" marR="0">
                        <a:lnSpc>
                          <a:spcPct val="107000"/>
                        </a:lnSpc>
                        <a:spcBef>
                          <a:spcPts val="0"/>
                        </a:spcBef>
                        <a:spcAft>
                          <a:spcPts val="0"/>
                        </a:spcAft>
                      </a:pPr>
                      <a:r>
                        <a:rPr lang="en-US" sz="1100" kern="100">
                          <a:effectLst/>
                        </a:rPr>
                        <a:t>Parametru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Cerinta de proiectare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err="1">
                          <a:effectLst/>
                        </a:rPr>
                        <a:t>Rezultate</a:t>
                      </a:r>
                      <a:r>
                        <a:rPr lang="en-US" sz="1100" kern="100" dirty="0">
                          <a:effectLst/>
                        </a:rPr>
                        <a:t> </a:t>
                      </a:r>
                      <a:r>
                        <a:rPr lang="ro-RO" sz="1100" kern="100" dirty="0">
                          <a:effectLst/>
                        </a:rPr>
                        <a:t>simulări</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9054294"/>
                  </a:ext>
                </a:extLst>
              </a:tr>
              <a:tr h="0">
                <a:tc>
                  <a:txBody>
                    <a:bodyPr/>
                    <a:lstStyle/>
                    <a:p>
                      <a:pPr marL="0" marR="0">
                        <a:lnSpc>
                          <a:spcPct val="107000"/>
                        </a:lnSpc>
                        <a:spcBef>
                          <a:spcPts val="0"/>
                        </a:spcBef>
                        <a:spcAft>
                          <a:spcPts val="0"/>
                        </a:spcAft>
                      </a:pPr>
                      <a:r>
                        <a:rPr lang="en-US" sz="1100" kern="100">
                          <a:effectLst/>
                        </a:rPr>
                        <a:t>Gama tensiuni de iesire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9V – 14.4V</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8.75V – 14.75V</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9581329"/>
                  </a:ext>
                </a:extLst>
              </a:tr>
              <a:tr h="0">
                <a:tc>
                  <a:txBody>
                    <a:bodyPr/>
                    <a:lstStyle/>
                    <a:p>
                      <a:pPr marL="0" marR="0">
                        <a:lnSpc>
                          <a:spcPct val="107000"/>
                        </a:lnSpc>
                        <a:spcBef>
                          <a:spcPts val="0"/>
                        </a:spcBef>
                        <a:spcAft>
                          <a:spcPts val="0"/>
                        </a:spcAft>
                      </a:pPr>
                      <a:r>
                        <a:rPr lang="en-US" sz="1100" kern="100">
                          <a:effectLst/>
                        </a:rPr>
                        <a:t>Sarcina minima de iesire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900 ohm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910 ohm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3801847"/>
                  </a:ext>
                </a:extLst>
              </a:tr>
              <a:tr h="0">
                <a:tc>
                  <a:txBody>
                    <a:bodyPr/>
                    <a:lstStyle/>
                    <a:p>
                      <a:pPr marL="0" marR="0">
                        <a:lnSpc>
                          <a:spcPct val="107000"/>
                        </a:lnSpc>
                        <a:spcBef>
                          <a:spcPts val="0"/>
                        </a:spcBef>
                        <a:spcAft>
                          <a:spcPts val="0"/>
                        </a:spcAft>
                      </a:pPr>
                      <a:r>
                        <a:rPr lang="en-US" sz="1100" kern="100">
                          <a:effectLst/>
                        </a:rPr>
                        <a:t>Deriva termica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&lt; 2 mV/C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0.213 mV/C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5502008"/>
                  </a:ext>
                </a:extLst>
              </a:tr>
              <a:tr h="0">
                <a:tc>
                  <a:txBody>
                    <a:bodyPr/>
                    <a:lstStyle/>
                    <a:p>
                      <a:pPr marL="0" marR="0">
                        <a:lnSpc>
                          <a:spcPct val="107000"/>
                        </a:lnSpc>
                        <a:spcBef>
                          <a:spcPts val="0"/>
                        </a:spcBef>
                        <a:spcAft>
                          <a:spcPts val="0"/>
                        </a:spcAft>
                      </a:pPr>
                      <a:r>
                        <a:rPr lang="en-US" sz="1100" kern="100">
                          <a:effectLst/>
                        </a:rPr>
                        <a:t>Amplificarea minima in bucla deschisa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100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3360 @ 1Khz</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228086"/>
                  </a:ext>
                </a:extLst>
              </a:tr>
              <a:tr h="0">
                <a:tc>
                  <a:txBody>
                    <a:bodyPr/>
                    <a:lstStyle/>
                    <a:p>
                      <a:pPr marL="0" marR="0">
                        <a:lnSpc>
                          <a:spcPct val="107000"/>
                        </a:lnSpc>
                        <a:spcBef>
                          <a:spcPts val="0"/>
                        </a:spcBef>
                        <a:spcAft>
                          <a:spcPts val="0"/>
                        </a:spcAft>
                      </a:pPr>
                      <a:r>
                        <a:rPr lang="en-US" sz="1100" kern="100">
                          <a:effectLst/>
                        </a:rPr>
                        <a:t>Tensiunea de alimentare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N/A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25V</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5424652"/>
                  </a:ext>
                </a:extLst>
              </a:tr>
              <a:tr h="0">
                <a:tc>
                  <a:txBody>
                    <a:bodyPr/>
                    <a:lstStyle/>
                    <a:p>
                      <a:pPr marL="0" marR="0">
                        <a:lnSpc>
                          <a:spcPct val="107000"/>
                        </a:lnSpc>
                        <a:spcBef>
                          <a:spcPts val="0"/>
                        </a:spcBef>
                        <a:spcAft>
                          <a:spcPts val="0"/>
                        </a:spcAft>
                      </a:pPr>
                      <a:r>
                        <a:rPr lang="en-US" sz="1100" kern="100">
                          <a:effectLst/>
                        </a:rPr>
                        <a:t>Rejectia riplului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N/A</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a:effectLst/>
                        </a:rPr>
                        <a:t>940 @ 100Hz</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0689127"/>
                  </a:ext>
                </a:extLst>
              </a:tr>
              <a:tr h="0">
                <a:tc>
                  <a:txBody>
                    <a:bodyPr/>
                    <a:lstStyle/>
                    <a:p>
                      <a:pPr marL="0" marR="0">
                        <a:lnSpc>
                          <a:spcPct val="107000"/>
                        </a:lnSpc>
                        <a:spcBef>
                          <a:spcPts val="0"/>
                        </a:spcBef>
                        <a:spcAft>
                          <a:spcPts val="0"/>
                        </a:spcAft>
                      </a:pPr>
                      <a:r>
                        <a:rPr lang="en-US" sz="1100" kern="100">
                          <a:effectLst/>
                        </a:rPr>
                        <a:t>Curent maxim de iesire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0.4A</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100" dirty="0">
                          <a:effectLst/>
                        </a:rPr>
                        <a:t>0.39A @ Ta = 25C</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8598381"/>
                  </a:ext>
                </a:extLst>
              </a:tr>
            </a:tbl>
          </a:graphicData>
        </a:graphic>
      </p:graphicFrame>
    </p:spTree>
    <p:extLst>
      <p:ext uri="{BB962C8B-B14F-4D97-AF65-F5344CB8AC3E}">
        <p14:creationId xmlns:p14="http://schemas.microsoft.com/office/powerpoint/2010/main" val="1744726675"/>
      </p:ext>
    </p:extLst>
  </p:cSld>
  <p:clrMapOvr>
    <a:masterClrMapping/>
  </p:clrMapOvr>
  <p:transition>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Layout</a:t>
            </a:r>
            <a:endParaRPr lang="en-US" altLang="en-US" sz="2400" b="1">
              <a:latin typeface="Arial" charset="0"/>
              <a:cs typeface="Arial" charset="0"/>
            </a:endParaRPr>
          </a:p>
        </p:txBody>
      </p:sp>
      <p:sp>
        <p:nvSpPr>
          <p:cNvPr id="6" name="Title 1"/>
          <p:cNvSpPr txBox="1">
            <a:spLocks/>
          </p:cNvSpPr>
          <p:nvPr/>
        </p:nvSpPr>
        <p:spPr bwMode="auto">
          <a:xfrm>
            <a:off x="228600" y="3276600"/>
            <a:ext cx="8534400" cy="3124200"/>
          </a:xfrm>
          <a:prstGeom prst="rect">
            <a:avLst/>
          </a:prstGeom>
          <a:noFill/>
          <a:ln w="9525">
            <a:noFill/>
            <a:miter lim="800000"/>
            <a:headEnd/>
            <a:tailEnd/>
          </a:ln>
        </p:spPr>
        <p:txBody>
          <a:bodyPr anchor="ctr"/>
          <a:lstStyle/>
          <a:p>
            <a:pPr>
              <a:buFont typeface="Arial" pitchFamily="34" charset="0"/>
              <a:buChar char="•"/>
              <a:defRPr/>
            </a:pPr>
            <a:r>
              <a:rPr lang="ro-RO" dirty="0">
                <a:ea typeface="+mj-ea"/>
              </a:rPr>
              <a:t>Poziționarea componentelor a fost făcută astfel încât componentele să fie grupate în funcție de blocul constructiv din care fac parte. </a:t>
            </a:r>
          </a:p>
          <a:p>
            <a:pPr>
              <a:buFont typeface="Arial" pitchFamily="34" charset="0"/>
              <a:buChar char="•"/>
              <a:defRPr/>
            </a:pPr>
            <a:r>
              <a:rPr lang="ro-RO" dirty="0">
                <a:ea typeface="+mj-ea"/>
              </a:rPr>
              <a:t>Lățimea traseelor a fost aleasă în funcție de curentul maxim prin acestea</a:t>
            </a:r>
            <a:r>
              <a:rPr lang="en-US" dirty="0">
                <a:ea typeface="+mj-ea"/>
              </a:rPr>
              <a:t>: </a:t>
            </a:r>
          </a:p>
          <a:p>
            <a:pPr>
              <a:buFont typeface="Arial" pitchFamily="34" charset="0"/>
              <a:buChar char="•"/>
              <a:defRPr/>
            </a:pPr>
            <a:r>
              <a:rPr lang="en-US" dirty="0" err="1">
                <a:ea typeface="+mj-ea"/>
              </a:rPr>
              <a:t>Traseele</a:t>
            </a:r>
            <a:r>
              <a:rPr lang="en-US" dirty="0">
                <a:ea typeface="+mj-ea"/>
              </a:rPr>
              <a:t> de </a:t>
            </a:r>
            <a:r>
              <a:rPr lang="en-US" dirty="0" err="1">
                <a:ea typeface="+mj-ea"/>
              </a:rPr>
              <a:t>semnal</a:t>
            </a:r>
            <a:r>
              <a:rPr lang="en-US" dirty="0">
                <a:ea typeface="+mj-ea"/>
              </a:rPr>
              <a:t> – 16mil</a:t>
            </a:r>
          </a:p>
          <a:p>
            <a:pPr>
              <a:buFont typeface="Arial" pitchFamily="34" charset="0"/>
              <a:buChar char="•"/>
              <a:defRPr/>
            </a:pPr>
            <a:r>
              <a:rPr lang="en-US" dirty="0" err="1">
                <a:ea typeface="+mj-ea"/>
              </a:rPr>
              <a:t>Traseele</a:t>
            </a:r>
            <a:r>
              <a:rPr lang="en-US" dirty="0">
                <a:ea typeface="+mj-ea"/>
              </a:rPr>
              <a:t> de </a:t>
            </a:r>
            <a:r>
              <a:rPr lang="en-US" dirty="0" err="1">
                <a:ea typeface="+mj-ea"/>
              </a:rPr>
              <a:t>putere</a:t>
            </a:r>
            <a:r>
              <a:rPr lang="en-US" dirty="0">
                <a:ea typeface="+mj-ea"/>
              </a:rPr>
              <a:t> – 20 mil </a:t>
            </a:r>
          </a:p>
          <a:p>
            <a:pPr>
              <a:buFont typeface="Arial" pitchFamily="34" charset="0"/>
              <a:buChar char="•"/>
              <a:defRPr/>
            </a:pPr>
            <a:r>
              <a:rPr lang="en-US" dirty="0">
                <a:ea typeface="+mj-ea"/>
              </a:rPr>
              <a:t>Layout-</a:t>
            </a:r>
            <a:r>
              <a:rPr lang="en-US" dirty="0" err="1">
                <a:ea typeface="+mj-ea"/>
              </a:rPr>
              <a:t>ul</a:t>
            </a:r>
            <a:r>
              <a:rPr lang="en-US" dirty="0">
                <a:ea typeface="+mj-ea"/>
              </a:rPr>
              <a:t> pl</a:t>
            </a:r>
            <a:r>
              <a:rPr lang="ro-RO" dirty="0" err="1">
                <a:ea typeface="+mj-ea"/>
              </a:rPr>
              <a:t>ăcuței</a:t>
            </a:r>
            <a:r>
              <a:rPr lang="ro-RO" dirty="0">
                <a:ea typeface="+mj-ea"/>
              </a:rPr>
              <a:t> urmărește minimizarea spațiului ocupat, respectând în același timp cotele minime de spațiere.</a:t>
            </a:r>
            <a:endParaRPr lang="en-US" dirty="0">
              <a:ea typeface="+mj-ea"/>
            </a:endParaRPr>
          </a:p>
        </p:txBody>
      </p:sp>
      <p:pic>
        <p:nvPicPr>
          <p:cNvPr id="3" name="Imagine 2">
            <a:extLst>
              <a:ext uri="{FF2B5EF4-FFF2-40B4-BE49-F238E27FC236}">
                <a16:creationId xmlns:a16="http://schemas.microsoft.com/office/drawing/2014/main" id="{9F792A27-4E40-CBC6-7FA9-BAB8C28EBB46}"/>
              </a:ext>
            </a:extLst>
          </p:cNvPr>
          <p:cNvPicPr>
            <a:picLocks noChangeAspect="1"/>
          </p:cNvPicPr>
          <p:nvPr/>
        </p:nvPicPr>
        <p:blipFill>
          <a:blip r:embed="rId2"/>
          <a:stretch>
            <a:fillRect/>
          </a:stretch>
        </p:blipFill>
        <p:spPr>
          <a:xfrm>
            <a:off x="1994876" y="1295400"/>
            <a:ext cx="2556804" cy="2200975"/>
          </a:xfrm>
          <a:prstGeom prst="rect">
            <a:avLst/>
          </a:prstGeom>
        </p:spPr>
      </p:pic>
      <p:pic>
        <p:nvPicPr>
          <p:cNvPr id="5" name="Imagine 4">
            <a:extLst>
              <a:ext uri="{FF2B5EF4-FFF2-40B4-BE49-F238E27FC236}">
                <a16:creationId xmlns:a16="http://schemas.microsoft.com/office/drawing/2014/main" id="{79230567-3872-B13B-3BAE-9B35D1A12337}"/>
              </a:ext>
            </a:extLst>
          </p:cNvPr>
          <p:cNvPicPr>
            <a:picLocks noChangeAspect="1"/>
          </p:cNvPicPr>
          <p:nvPr/>
        </p:nvPicPr>
        <p:blipFill rotWithShape="1">
          <a:blip r:embed="rId3"/>
          <a:srcRect r="10997"/>
          <a:stretch/>
        </p:blipFill>
        <p:spPr>
          <a:xfrm>
            <a:off x="5105400" y="1326861"/>
            <a:ext cx="2414758" cy="2113365"/>
          </a:xfrm>
          <a:prstGeom prst="rect">
            <a:avLst/>
          </a:prstGeom>
        </p:spPr>
      </p:pic>
      <p:sp>
        <p:nvSpPr>
          <p:cNvPr id="7" name="CasetăText 6">
            <a:extLst>
              <a:ext uri="{FF2B5EF4-FFF2-40B4-BE49-F238E27FC236}">
                <a16:creationId xmlns:a16="http://schemas.microsoft.com/office/drawing/2014/main" id="{26334CD6-6208-6468-04CB-C591B0478B9C}"/>
              </a:ext>
            </a:extLst>
          </p:cNvPr>
          <p:cNvSpPr txBox="1"/>
          <p:nvPr/>
        </p:nvSpPr>
        <p:spPr>
          <a:xfrm>
            <a:off x="1994876" y="3515621"/>
            <a:ext cx="3766354" cy="369332"/>
          </a:xfrm>
          <a:prstGeom prst="rect">
            <a:avLst/>
          </a:prstGeom>
          <a:noFill/>
        </p:spPr>
        <p:txBody>
          <a:bodyPr wrap="square" rtlCol="0">
            <a:spAutoFit/>
          </a:bodyPr>
          <a:lstStyle/>
          <a:p>
            <a:r>
              <a:rPr lang="ro-RO" dirty="0"/>
              <a:t>Stratul TOP</a:t>
            </a:r>
            <a:endParaRPr lang="en-US" dirty="0"/>
          </a:p>
        </p:txBody>
      </p:sp>
      <p:sp>
        <p:nvSpPr>
          <p:cNvPr id="8" name="CasetăText 7">
            <a:extLst>
              <a:ext uri="{FF2B5EF4-FFF2-40B4-BE49-F238E27FC236}">
                <a16:creationId xmlns:a16="http://schemas.microsoft.com/office/drawing/2014/main" id="{D7A025DC-CF13-A3B0-A513-2F4C6C183D0F}"/>
              </a:ext>
            </a:extLst>
          </p:cNvPr>
          <p:cNvSpPr txBox="1"/>
          <p:nvPr/>
        </p:nvSpPr>
        <p:spPr>
          <a:xfrm>
            <a:off x="5105400" y="3475422"/>
            <a:ext cx="3766354" cy="369332"/>
          </a:xfrm>
          <a:prstGeom prst="rect">
            <a:avLst/>
          </a:prstGeom>
          <a:noFill/>
        </p:spPr>
        <p:txBody>
          <a:bodyPr wrap="square" rtlCol="0">
            <a:spAutoFit/>
          </a:bodyPr>
          <a:lstStyle/>
          <a:p>
            <a:r>
              <a:rPr lang="ro-RO" dirty="0"/>
              <a:t>Stratul BOTTOM</a:t>
            </a:r>
            <a:endParaRPr lang="en-US" dirty="0"/>
          </a:p>
        </p:txBody>
      </p:sp>
    </p:spTree>
  </p:cSld>
  <p:clrMapOvr>
    <a:masterClrMapping/>
  </p:clrMapOvr>
  <p:transition>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04800" y="685800"/>
            <a:ext cx="8610600" cy="914400"/>
          </a:xfrm>
        </p:spPr>
        <p:txBody>
          <a:bodyPr/>
          <a:lstStyle/>
          <a:p>
            <a:pPr algn="l"/>
            <a:r>
              <a:rPr lang="en-GB" altLang="en-US" sz="2400" b="1" dirty="0" err="1">
                <a:latin typeface="Arial" charset="0"/>
                <a:cs typeface="Arial" charset="0"/>
              </a:rPr>
              <a:t>Fotografii</a:t>
            </a:r>
            <a:r>
              <a:rPr lang="en-GB" altLang="en-US" sz="2400" b="1" dirty="0">
                <a:latin typeface="Arial" charset="0"/>
                <a:cs typeface="Arial" charset="0"/>
              </a:rPr>
              <a:t> din </a:t>
            </a:r>
            <a:r>
              <a:rPr lang="en-GB" altLang="en-US" sz="2400" b="1" dirty="0" err="1">
                <a:latin typeface="Arial" charset="0"/>
                <a:cs typeface="Arial" charset="0"/>
              </a:rPr>
              <a:t>etapa</a:t>
            </a:r>
            <a:r>
              <a:rPr lang="en-GB" altLang="en-US" sz="2400" b="1" dirty="0">
                <a:latin typeface="Arial" charset="0"/>
                <a:cs typeface="Arial" charset="0"/>
              </a:rPr>
              <a:t> de </a:t>
            </a:r>
            <a:r>
              <a:rPr lang="en-GB" altLang="en-US" sz="2400" b="1" dirty="0" err="1">
                <a:latin typeface="Arial" charset="0"/>
                <a:cs typeface="Arial" charset="0"/>
              </a:rPr>
              <a:t>echipare</a:t>
            </a:r>
            <a:r>
              <a:rPr lang="en-GB" altLang="en-US" sz="2400" b="1" dirty="0">
                <a:latin typeface="Arial" charset="0"/>
                <a:cs typeface="Arial" charset="0"/>
              </a:rPr>
              <a:t> a </a:t>
            </a:r>
            <a:r>
              <a:rPr lang="en-GB" altLang="en-US" sz="2400" b="1" dirty="0" err="1">
                <a:latin typeface="Arial" charset="0"/>
                <a:cs typeface="Arial" charset="0"/>
              </a:rPr>
              <a:t>modulului</a:t>
            </a:r>
            <a:r>
              <a:rPr lang="en-GB" altLang="en-US" sz="2400" b="1" dirty="0">
                <a:latin typeface="Arial" charset="0"/>
                <a:cs typeface="Arial" charset="0"/>
              </a:rPr>
              <a:t> electronic</a:t>
            </a:r>
            <a:endParaRPr lang="en-US" altLang="en-US" sz="2400" b="1" dirty="0">
              <a:solidFill>
                <a:srgbClr val="FF0000"/>
              </a:solidFill>
              <a:latin typeface="Arial" charset="0"/>
              <a:cs typeface="Arial" charset="0"/>
            </a:endParaRPr>
          </a:p>
        </p:txBody>
      </p:sp>
      <p:pic>
        <p:nvPicPr>
          <p:cNvPr id="3" name="Imagine 2">
            <a:extLst>
              <a:ext uri="{FF2B5EF4-FFF2-40B4-BE49-F238E27FC236}">
                <a16:creationId xmlns:a16="http://schemas.microsoft.com/office/drawing/2014/main" id="{3AEE1F9E-7841-10D2-D597-561051EDFE99}"/>
              </a:ext>
            </a:extLst>
          </p:cNvPr>
          <p:cNvPicPr>
            <a:picLocks noChangeAspect="1"/>
          </p:cNvPicPr>
          <p:nvPr/>
        </p:nvPicPr>
        <p:blipFill>
          <a:blip r:embed="rId2"/>
          <a:stretch>
            <a:fillRect/>
          </a:stretch>
        </p:blipFill>
        <p:spPr>
          <a:xfrm>
            <a:off x="381001" y="1470379"/>
            <a:ext cx="3897638" cy="3787422"/>
          </a:xfrm>
          <a:prstGeom prst="rect">
            <a:avLst/>
          </a:prstGeom>
        </p:spPr>
      </p:pic>
      <p:sp>
        <p:nvSpPr>
          <p:cNvPr id="5" name="CasetăText 4">
            <a:extLst>
              <a:ext uri="{FF2B5EF4-FFF2-40B4-BE49-F238E27FC236}">
                <a16:creationId xmlns:a16="http://schemas.microsoft.com/office/drawing/2014/main" id="{48E4A023-623F-2B6A-D31C-E4CC50226D08}"/>
              </a:ext>
            </a:extLst>
          </p:cNvPr>
          <p:cNvSpPr txBox="1"/>
          <p:nvPr/>
        </p:nvSpPr>
        <p:spPr>
          <a:xfrm>
            <a:off x="330200" y="5257801"/>
            <a:ext cx="3766354" cy="369332"/>
          </a:xfrm>
          <a:prstGeom prst="rect">
            <a:avLst/>
          </a:prstGeom>
          <a:noFill/>
        </p:spPr>
        <p:txBody>
          <a:bodyPr wrap="square" rtlCol="0">
            <a:spAutoFit/>
          </a:bodyPr>
          <a:lstStyle/>
          <a:p>
            <a:r>
              <a:rPr lang="ro-RO" dirty="0"/>
              <a:t>Layout-</a:t>
            </a:r>
            <a:r>
              <a:rPr lang="ro-RO" dirty="0" err="1"/>
              <a:t>ul</a:t>
            </a:r>
            <a:r>
              <a:rPr lang="ro-RO" dirty="0"/>
              <a:t> plăcuței</a:t>
            </a:r>
            <a:endParaRPr lang="en-US" dirty="0"/>
          </a:p>
        </p:txBody>
      </p:sp>
      <p:pic>
        <p:nvPicPr>
          <p:cNvPr id="8" name="Imagine 7">
            <a:extLst>
              <a:ext uri="{FF2B5EF4-FFF2-40B4-BE49-F238E27FC236}">
                <a16:creationId xmlns:a16="http://schemas.microsoft.com/office/drawing/2014/main" id="{E856A3D7-5B1A-FD9A-20C5-770578587459}"/>
              </a:ext>
            </a:extLst>
          </p:cNvPr>
          <p:cNvPicPr>
            <a:picLocks noChangeAspect="1"/>
          </p:cNvPicPr>
          <p:nvPr/>
        </p:nvPicPr>
        <p:blipFill>
          <a:blip r:embed="rId3"/>
          <a:stretch>
            <a:fillRect/>
          </a:stretch>
        </p:blipFill>
        <p:spPr>
          <a:xfrm>
            <a:off x="4523163" y="1470379"/>
            <a:ext cx="4481017" cy="3787422"/>
          </a:xfrm>
          <a:prstGeom prst="rect">
            <a:avLst/>
          </a:prstGeom>
        </p:spPr>
      </p:pic>
      <p:sp>
        <p:nvSpPr>
          <p:cNvPr id="10" name="CasetăText 9">
            <a:extLst>
              <a:ext uri="{FF2B5EF4-FFF2-40B4-BE49-F238E27FC236}">
                <a16:creationId xmlns:a16="http://schemas.microsoft.com/office/drawing/2014/main" id="{84742D55-FE9E-D884-A1F0-5CF3AC53B9E6}"/>
              </a:ext>
            </a:extLst>
          </p:cNvPr>
          <p:cNvSpPr txBox="1"/>
          <p:nvPr/>
        </p:nvSpPr>
        <p:spPr>
          <a:xfrm>
            <a:off x="4523163" y="5257801"/>
            <a:ext cx="4572000" cy="646331"/>
          </a:xfrm>
          <a:prstGeom prst="rect">
            <a:avLst/>
          </a:prstGeom>
          <a:noFill/>
        </p:spPr>
        <p:txBody>
          <a:bodyPr wrap="square" rtlCol="0">
            <a:spAutoFit/>
          </a:bodyPr>
          <a:lstStyle/>
          <a:p>
            <a:r>
              <a:rPr lang="ro-RO" dirty="0"/>
              <a:t>Aspectul plăcuței populate, după efectuarea unor modificări </a:t>
            </a:r>
            <a:endParaRPr lang="en-US" dirty="0"/>
          </a:p>
        </p:txBody>
      </p:sp>
    </p:spTree>
  </p:cSld>
  <p:clrMapOvr>
    <a:masterClrMapping/>
  </p:clrMapOvr>
  <p:transition>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04800" y="1066800"/>
            <a:ext cx="7772400" cy="457200"/>
          </a:xfrm>
        </p:spPr>
        <p:txBody>
          <a:bodyPr/>
          <a:lstStyle/>
          <a:p>
            <a:pPr algn="l"/>
            <a:r>
              <a:rPr lang="ro-RO" altLang="en-US" sz="2400" b="1">
                <a:latin typeface="Arial" charset="0"/>
                <a:cs typeface="Arial" charset="0"/>
              </a:rPr>
              <a:t>Rezultate experimentale</a:t>
            </a:r>
            <a:endParaRPr lang="en-US" altLang="en-US" sz="2400" b="1">
              <a:latin typeface="Arial" charset="0"/>
              <a:cs typeface="Arial" charset="0"/>
            </a:endParaRPr>
          </a:p>
        </p:txBody>
      </p:sp>
      <p:sp>
        <p:nvSpPr>
          <p:cNvPr id="9219" name="Title 1"/>
          <p:cNvSpPr txBox="1">
            <a:spLocks/>
          </p:cNvSpPr>
          <p:nvPr/>
        </p:nvSpPr>
        <p:spPr bwMode="auto">
          <a:xfrm>
            <a:off x="152400" y="4686300"/>
            <a:ext cx="8534400" cy="1295400"/>
          </a:xfrm>
          <a:prstGeom prst="rect">
            <a:avLst/>
          </a:prstGeom>
          <a:noFill/>
          <a:ln w="9525">
            <a:noFill/>
            <a:miter lim="800000"/>
            <a:headEnd/>
            <a:tailEnd/>
          </a:ln>
        </p:spPr>
        <p:txBody>
          <a:bodyPr anchor="ctr"/>
          <a:lstStyle/>
          <a:p>
            <a:pPr>
              <a:buFont typeface="Arial" charset="0"/>
              <a:buChar char="•"/>
            </a:pPr>
            <a:r>
              <a:rPr lang="ro-RO" altLang="ro-RO" dirty="0"/>
              <a:t>Cu ajutorul unei surse variabile de tensiune și a unui osciloscop cu canal dublu am putut reprezenta caracteristica Tensiunea de Ieșire </a:t>
            </a:r>
            <a:r>
              <a:rPr lang="ro-RO" altLang="ro-RO" dirty="0" err="1"/>
              <a:t>vs</a:t>
            </a:r>
            <a:r>
              <a:rPr lang="ro-RO" altLang="ro-RO" dirty="0"/>
              <a:t> Tensiunea de Intrare a stabilizatorului. </a:t>
            </a:r>
          </a:p>
          <a:p>
            <a:pPr>
              <a:buFont typeface="Arial" charset="0"/>
              <a:buChar char="•"/>
            </a:pPr>
            <a:r>
              <a:rPr lang="ro-RO" altLang="ro-RO" dirty="0"/>
              <a:t>Stabilitatea referinței de tensiune este confirmată de imposibilitatea </a:t>
            </a:r>
            <a:r>
              <a:rPr lang="ro-RO" altLang="ro-RO" dirty="0" err="1"/>
              <a:t>identifi</a:t>
            </a:r>
            <a:r>
              <a:rPr lang="en-US" altLang="ro-RO" dirty="0"/>
              <a:t>c</a:t>
            </a:r>
            <a:r>
              <a:rPr lang="ro-RO" altLang="ro-RO" dirty="0" err="1"/>
              <a:t>ării</a:t>
            </a:r>
            <a:r>
              <a:rPr lang="ro-RO" altLang="ro-RO" dirty="0"/>
              <a:t> oricărei variații a acesteia cu tensiunea de intrare, măsurătorile fiind efectuate cu un DMM cu patru digiți.</a:t>
            </a:r>
            <a:endParaRPr lang="en-US" altLang="ro-RO" dirty="0"/>
          </a:p>
        </p:txBody>
      </p:sp>
      <p:sp>
        <p:nvSpPr>
          <p:cNvPr id="2" name="CasetăText 1">
            <a:extLst>
              <a:ext uri="{FF2B5EF4-FFF2-40B4-BE49-F238E27FC236}">
                <a16:creationId xmlns:a16="http://schemas.microsoft.com/office/drawing/2014/main" id="{DFF71E2C-C71F-87E9-76B6-8734E5B70608}"/>
              </a:ext>
            </a:extLst>
          </p:cNvPr>
          <p:cNvSpPr txBox="1"/>
          <p:nvPr/>
        </p:nvSpPr>
        <p:spPr>
          <a:xfrm rot="16200000">
            <a:off x="896035" y="2634733"/>
            <a:ext cx="2590800" cy="369332"/>
          </a:xfrm>
          <a:prstGeom prst="rect">
            <a:avLst/>
          </a:prstGeom>
          <a:noFill/>
        </p:spPr>
        <p:txBody>
          <a:bodyPr wrap="square" rtlCol="0">
            <a:spAutoFit/>
          </a:bodyPr>
          <a:lstStyle/>
          <a:p>
            <a:r>
              <a:rPr lang="ro-RO" dirty="0"/>
              <a:t>Tensiunea de ieșire</a:t>
            </a:r>
            <a:r>
              <a:rPr lang="en-US" dirty="0"/>
              <a:t> [V]</a:t>
            </a:r>
          </a:p>
        </p:txBody>
      </p:sp>
      <p:sp>
        <p:nvSpPr>
          <p:cNvPr id="4" name="CasetăText 3">
            <a:extLst>
              <a:ext uri="{FF2B5EF4-FFF2-40B4-BE49-F238E27FC236}">
                <a16:creationId xmlns:a16="http://schemas.microsoft.com/office/drawing/2014/main" id="{8E685544-060A-472E-64DB-FA7BF0993814}"/>
              </a:ext>
            </a:extLst>
          </p:cNvPr>
          <p:cNvSpPr txBox="1"/>
          <p:nvPr/>
        </p:nvSpPr>
        <p:spPr>
          <a:xfrm>
            <a:off x="2895600" y="4100738"/>
            <a:ext cx="3352800" cy="369332"/>
          </a:xfrm>
          <a:prstGeom prst="rect">
            <a:avLst/>
          </a:prstGeom>
          <a:noFill/>
        </p:spPr>
        <p:txBody>
          <a:bodyPr wrap="square" rtlCol="0">
            <a:spAutoFit/>
          </a:bodyPr>
          <a:lstStyle/>
          <a:p>
            <a:r>
              <a:rPr lang="ro-RO" dirty="0"/>
              <a:t>Tensiunea de intrare </a:t>
            </a:r>
            <a:r>
              <a:rPr lang="en-US" dirty="0"/>
              <a:t>[V]</a:t>
            </a:r>
          </a:p>
        </p:txBody>
      </p:sp>
      <p:pic>
        <p:nvPicPr>
          <p:cNvPr id="6" name="Imagine 5">
            <a:extLst>
              <a:ext uri="{FF2B5EF4-FFF2-40B4-BE49-F238E27FC236}">
                <a16:creationId xmlns:a16="http://schemas.microsoft.com/office/drawing/2014/main" id="{1C9A96EE-C204-8EA5-262E-6A183D78269C}"/>
              </a:ext>
            </a:extLst>
          </p:cNvPr>
          <p:cNvPicPr>
            <a:picLocks noChangeAspect="1"/>
          </p:cNvPicPr>
          <p:nvPr/>
        </p:nvPicPr>
        <p:blipFill rotWithShape="1">
          <a:blip r:embed="rId2"/>
          <a:srcRect l="12500" t="16667" r="50833" b="23148"/>
          <a:stretch/>
        </p:blipFill>
        <p:spPr>
          <a:xfrm>
            <a:off x="2895600" y="1571985"/>
            <a:ext cx="3352800" cy="2476502"/>
          </a:xfrm>
          <a:prstGeom prst="rect">
            <a:avLst/>
          </a:prstGeom>
        </p:spPr>
      </p:pic>
    </p:spTree>
  </p:cSld>
  <p:clrMapOvr>
    <a:masterClrMapping/>
  </p:clrMapOvr>
  <p:transition>
    <p:pull dir="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3054</TotalTime>
  <Words>807</Words>
  <Application>Microsoft Office PowerPoint</Application>
  <PresentationFormat>Expunere pe ecran (4:3)</PresentationFormat>
  <Paragraphs>127</Paragraphs>
  <Slides>13</Slides>
  <Notes>0</Notes>
  <HiddenSlides>0</HiddenSlides>
  <MMClips>0</MMClips>
  <ScaleCrop>false</ScaleCrop>
  <HeadingPairs>
    <vt:vector size="6" baseType="variant">
      <vt:variant>
        <vt:lpstr>Fonturi utilizate</vt:lpstr>
      </vt:variant>
      <vt:variant>
        <vt:i4>2</vt:i4>
      </vt:variant>
      <vt:variant>
        <vt:lpstr>Temă</vt:lpstr>
      </vt:variant>
      <vt:variant>
        <vt:i4>1</vt:i4>
      </vt:variant>
      <vt:variant>
        <vt:lpstr>Titluri diapozitive</vt:lpstr>
      </vt:variant>
      <vt:variant>
        <vt:i4>13</vt:i4>
      </vt:variant>
    </vt:vector>
  </HeadingPairs>
  <TitlesOfParts>
    <vt:vector size="16" baseType="lpstr">
      <vt:lpstr>Arial</vt:lpstr>
      <vt:lpstr>Calibri</vt:lpstr>
      <vt:lpstr>Office Theme</vt:lpstr>
      <vt:lpstr>Proiect 1 – Dispozitive și circuite electronice (DCE) </vt:lpstr>
      <vt:lpstr>Date de proiectare</vt:lpstr>
      <vt:lpstr>Schema bloc</vt:lpstr>
      <vt:lpstr>Schema electrică </vt:lpstr>
      <vt:lpstr>Simulări</vt:lpstr>
      <vt:lpstr>Simulări</vt:lpstr>
      <vt:lpstr>Layout</vt:lpstr>
      <vt:lpstr>Fotografii din etapa de echipare a modulului electronic</vt:lpstr>
      <vt:lpstr>Rezultate experimentale</vt:lpstr>
      <vt:lpstr>Rezultate experimentale</vt:lpstr>
      <vt:lpstr>Concluzii</vt:lpstr>
      <vt:lpstr>Concluzii</vt:lpstr>
      <vt:lpstr>Discipline studiate utile în realizarea proiectului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dc:creator>
  <cp:lastModifiedBy>Teodor-Virgil RONCEA (125225)</cp:lastModifiedBy>
  <cp:revision>245</cp:revision>
  <dcterms:created xsi:type="dcterms:W3CDTF">2014-01-15T22:07:17Z</dcterms:created>
  <dcterms:modified xsi:type="dcterms:W3CDTF">2024-05-27T12:35:07Z</dcterms:modified>
</cp:coreProperties>
</file>